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803" r:id="rId3"/>
    <p:sldId id="783" r:id="rId4"/>
    <p:sldId id="847" r:id="rId5"/>
    <p:sldId id="856" r:id="rId6"/>
    <p:sldId id="784" r:id="rId7"/>
    <p:sldId id="855" r:id="rId8"/>
    <p:sldId id="794" r:id="rId9"/>
    <p:sldId id="877" r:id="rId10"/>
    <p:sldId id="841" r:id="rId11"/>
    <p:sldId id="858" r:id="rId12"/>
    <p:sldId id="859" r:id="rId13"/>
    <p:sldId id="860" r:id="rId14"/>
    <p:sldId id="838" r:id="rId15"/>
    <p:sldId id="878" r:id="rId16"/>
    <p:sldId id="831" r:id="rId17"/>
    <p:sldId id="791" r:id="rId18"/>
    <p:sldId id="805" r:id="rId19"/>
    <p:sldId id="848" r:id="rId20"/>
    <p:sldId id="842" r:id="rId21"/>
    <p:sldId id="806" r:id="rId22"/>
    <p:sldId id="854" r:id="rId23"/>
    <p:sldId id="814" r:id="rId24"/>
    <p:sldId id="857" r:id="rId25"/>
    <p:sldId id="824" r:id="rId26"/>
    <p:sldId id="828" r:id="rId27"/>
    <p:sldId id="829" r:id="rId28"/>
    <p:sldId id="830" r:id="rId29"/>
    <p:sldId id="850" r:id="rId30"/>
    <p:sldId id="815" r:id="rId31"/>
    <p:sldId id="851" r:id="rId32"/>
    <p:sldId id="853" r:id="rId33"/>
    <p:sldId id="810" r:id="rId34"/>
    <p:sldId id="267" r:id="rId35"/>
  </p:sldIdLst>
  <p:sldSz cx="9144000" cy="6858000" type="screen4x3"/>
  <p:notesSz cx="6877050" cy="10002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1589F"/>
    <a:srgbClr val="4169C8"/>
    <a:srgbClr val="A86D45"/>
    <a:srgbClr val="C78373"/>
    <a:srgbClr val="DCA179"/>
    <a:srgbClr val="507BAF"/>
    <a:srgbClr val="FF6600"/>
    <a:srgbClr val="FF9933"/>
    <a:srgbClr val="D9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9" autoAdjust="0"/>
    <p:restoredTop sz="83463" autoAdjust="0"/>
  </p:normalViewPr>
  <p:slideViewPr>
    <p:cSldViewPr snapToGrid="0">
      <p:cViewPr varScale="1">
        <p:scale>
          <a:sx n="67" d="100"/>
          <a:sy n="67" d="100"/>
        </p:scale>
        <p:origin x="520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3936" y="-66"/>
      </p:cViewPr>
      <p:guideLst>
        <p:guide orient="horz" pos="3150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5408" y="5"/>
            <a:ext cx="2980055" cy="501879"/>
          </a:xfrm>
          <a:prstGeom prst="rect">
            <a:avLst/>
          </a:prstGeom>
        </p:spPr>
        <p:txBody>
          <a:bodyPr vert="horz" lIns="96394" tIns="48196" rIns="96394" bIns="48196" rtlCol="0"/>
          <a:lstStyle>
            <a:lvl1pPr algn="r">
              <a:defRPr sz="1300"/>
            </a:lvl1pPr>
          </a:lstStyle>
          <a:p>
            <a:fld id="{67A8AD99-F64D-4E2D-8B3C-07863AD7002C}" type="datetimeFigureOut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0950"/>
            <a:ext cx="44989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94" tIns="48196" rIns="96394" bIns="481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705" y="4813867"/>
            <a:ext cx="5501640" cy="3938617"/>
          </a:xfrm>
          <a:prstGeom prst="rect">
            <a:avLst/>
          </a:prstGeom>
        </p:spPr>
        <p:txBody>
          <a:bodyPr vert="horz" lIns="96394" tIns="48196" rIns="96394" bIns="4819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5408" y="9500962"/>
            <a:ext cx="2980055" cy="501878"/>
          </a:xfrm>
          <a:prstGeom prst="rect">
            <a:avLst/>
          </a:prstGeom>
        </p:spPr>
        <p:txBody>
          <a:bodyPr vert="horz" lIns="96394" tIns="48196" rIns="96394" bIns="48196" rtlCol="0" anchor="b"/>
          <a:lstStyle>
            <a:lvl1pPr algn="r">
              <a:defRPr sz="1300"/>
            </a:lvl1pPr>
          </a:lstStyle>
          <a:p>
            <a:fld id="{3A8C6BBA-39DA-41FA-927A-67D325E2D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6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6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4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98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29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71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31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1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1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35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84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5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82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817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01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85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79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34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03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1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992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78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23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64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644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90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17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C6BBA-39DA-41FA-927A-67D325E2D5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2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59645"/>
            <a:ext cx="7772400" cy="1879599"/>
          </a:xfrm>
          <a:solidFill>
            <a:srgbClr val="4169C8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0244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CBD2-3A13-4A2A-AE9C-798B8D176000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2000-A644-4021-9073-D3E41D107BE4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1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2C6B-FD3F-4273-9A54-F8F1F2A2FE65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04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1E39-8DFC-47FD-8953-19E29B9BC00B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24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15411" y="980728"/>
            <a:ext cx="8904303" cy="552660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300"/>
              </a:spcBef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ko-KR" dirty="0"/>
              <a:t>Master text style</a:t>
            </a:r>
            <a:endParaRPr lang="ko-KR" altLang="en-US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Second</a:t>
            </a:r>
            <a:endParaRPr lang="ko-KR" altLang="en-US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Third</a:t>
            </a:r>
            <a:endParaRPr lang="ko-KR" altLang="en-US" dirty="0"/>
          </a:p>
          <a:p>
            <a:pPr lvl="3">
              <a:lnSpc>
                <a:spcPct val="120000"/>
              </a:lnSpc>
            </a:pPr>
            <a:r>
              <a:rPr lang="en-US" altLang="ko-KR" dirty="0"/>
              <a:t>Fourth</a:t>
            </a:r>
            <a:endParaRPr lang="ko-KR" altLang="en-US" dirty="0"/>
          </a:p>
          <a:p>
            <a:pPr lvl="4">
              <a:lnSpc>
                <a:spcPct val="120000"/>
              </a:lnSpc>
            </a:pPr>
            <a:r>
              <a:rPr lang="en-US" altLang="ko-KR" dirty="0"/>
              <a:t>Fifth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07155" y="6587233"/>
            <a:ext cx="736847" cy="27076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5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0994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368107"/>
            <a:ext cx="8682242" cy="689583"/>
          </a:xfrm>
        </p:spPr>
        <p:txBody>
          <a:bodyPr tIns="72000"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00942" y="6492875"/>
            <a:ext cx="2542116" cy="365125"/>
          </a:xfrm>
        </p:spPr>
        <p:txBody>
          <a:bodyPr rIns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4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289158"/>
            <a:ext cx="7957609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6417" y="6483351"/>
            <a:ext cx="2542116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080" y="341545"/>
            <a:ext cx="727915" cy="753531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33" name="직사각형 32"/>
          <p:cNvSpPr/>
          <p:nvPr userDrawn="1"/>
        </p:nvSpPr>
        <p:spPr>
          <a:xfrm>
            <a:off x="0" y="289158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lt"/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262466" y="289158"/>
            <a:ext cx="7957609" cy="569904"/>
          </a:xfrm>
          <a:prstGeom prst="rect">
            <a:avLst/>
          </a:prstGeom>
        </p:spPr>
        <p:txBody>
          <a:bodyPr vert="horz" lIns="91440" tIns="7200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dobe Fan Heiti Std B" panose="020B0700000000000000" pitchFamily="34" charset="-128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Title</a:t>
            </a:r>
          </a:p>
        </p:txBody>
      </p:sp>
      <p:sp>
        <p:nvSpPr>
          <p:cNvPr id="36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89158"/>
            <a:ext cx="9144000" cy="914400"/>
          </a:xfrm>
          <a:prstGeom prst="rect">
            <a:avLst/>
          </a:prstGeom>
          <a:solidFill>
            <a:srgbClr val="416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289158"/>
            <a:ext cx="7957609" cy="569904"/>
          </a:xfrm>
        </p:spPr>
        <p:txBody>
          <a:bodyPr tIns="72000"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400">
                <a:latin typeface="+mn-lt"/>
              </a:defRPr>
            </a:lvl1pPr>
            <a:lvl2pPr marL="541338" indent="-228600">
              <a:lnSpc>
                <a:spcPct val="100000"/>
              </a:lnSpc>
              <a:buFont typeface="Calibri" panose="020F0502020204030204" pitchFamily="34" charset="0"/>
              <a:buChar char="◦"/>
              <a:defRPr sz="2000">
                <a:latin typeface="+mn-lt"/>
              </a:defRPr>
            </a:lvl2pPr>
            <a:lvl3pPr marL="896938" indent="-228600">
              <a:lnSpc>
                <a:spcPct val="100000"/>
              </a:lnSpc>
              <a:buFont typeface="Calibri" panose="020F0502020204030204" pitchFamily="34" charset="0"/>
              <a:buChar char="–"/>
              <a:defRPr sz="1800">
                <a:latin typeface="+mn-lt"/>
              </a:defRPr>
            </a:lvl3pPr>
            <a:lvl4pPr marL="1252538" indent="-2286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1879600" algn="l"/>
              </a:tabLst>
              <a:defRPr sz="1600">
                <a:latin typeface="+mn-lt"/>
              </a:defRPr>
            </a:lvl4pPr>
            <a:lvl5pPr marL="1524000" indent="-228600">
              <a:lnSpc>
                <a:spcPct val="100000"/>
              </a:lnSpc>
              <a:tabLst>
                <a:tab pos="1795463" algn="l"/>
              </a:tabLst>
              <a:defRPr sz="1600">
                <a:latin typeface="+mn-lt"/>
              </a:defRPr>
            </a:lvl5pPr>
          </a:lstStyle>
          <a:p>
            <a:pPr lvl="0"/>
            <a:r>
              <a:rPr lang="en-US" altLang="ko-KR" dirty="0"/>
              <a:t>First </a:t>
            </a:r>
            <a:endParaRPr lang="ko-KR" altLang="en-US" dirty="0"/>
          </a:p>
          <a:p>
            <a:pPr lvl="1"/>
            <a:r>
              <a:rPr lang="en-US" altLang="ko-KR" dirty="0"/>
              <a:t>Second</a:t>
            </a:r>
            <a:endParaRPr lang="ko-KR" altLang="en-US" dirty="0"/>
          </a:p>
          <a:p>
            <a:pPr lvl="2"/>
            <a:r>
              <a:rPr lang="en-US" altLang="ko-KR" dirty="0"/>
              <a:t>Third</a:t>
            </a:r>
            <a:endParaRPr lang="ko-KR" altLang="en-US" dirty="0"/>
          </a:p>
          <a:p>
            <a:pPr lvl="3"/>
            <a:r>
              <a:rPr lang="en-US" altLang="ko-KR" dirty="0"/>
              <a:t>Fourth</a:t>
            </a:r>
            <a:endParaRPr lang="ko-KR" altLang="en-US" dirty="0"/>
          </a:p>
          <a:p>
            <a:pPr lvl="4"/>
            <a:r>
              <a:rPr lang="en-US" dirty="0"/>
              <a:t>Fifth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6417" y="6483351"/>
            <a:ext cx="2542116" cy="365125"/>
          </a:xfrm>
        </p:spPr>
        <p:txBody>
          <a:bodyPr r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869913"/>
            <a:ext cx="7958137" cy="2667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dobe Fan Heiti Std B" panose="020B0700000000000000" pitchFamily="34" charset="-128"/>
              </a:defRPr>
            </a:lvl1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5253-8815-40A0-89B4-DFF8CEB9622C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2467" y="47625"/>
            <a:ext cx="1261533" cy="237070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Introduction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62467" y="284695"/>
            <a:ext cx="1261533" cy="167743"/>
          </a:xfrm>
        </p:spPr>
        <p:txBody>
          <a:bodyPr tIns="0" bIns="0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○ ○ ○ ○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195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1A14-4F30-489F-9A88-D0D535DD085A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96F7-A251-47CF-B161-0D7146E6645D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3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21D0-F4FF-4324-B43B-A826D2D0B221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2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AA89-F159-47BA-BE65-9E85A04FB026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549" y="5969000"/>
            <a:ext cx="481516" cy="499533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95088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467" y="365126"/>
            <a:ext cx="8466666" cy="744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67" y="1278467"/>
            <a:ext cx="8475133" cy="489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F1A77-02D8-478C-A335-EB04675AEF81}" type="datetime1">
              <a:rPr lang="ko-KR" altLang="en-US" smtClean="0"/>
              <a:t>2020. 4. 29.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641E8-BAE3-4ABA-8BDE-0A035E79E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3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12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9.tiff"/><Relationship Id="rId3" Type="http://schemas.openxmlformats.org/officeDocument/2006/relationships/image" Target="../media/image5.png"/><Relationship Id="rId7" Type="http://schemas.openxmlformats.org/officeDocument/2006/relationships/image" Target="../media/image33.tiff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11" Type="http://schemas.openxmlformats.org/officeDocument/2006/relationships/image" Target="../media/image37.tiff"/><Relationship Id="rId5" Type="http://schemas.openxmlformats.org/officeDocument/2006/relationships/image" Target="../media/image31.tiff"/><Relationship Id="rId15" Type="http://schemas.openxmlformats.org/officeDocument/2006/relationships/image" Target="../media/image41.tiff"/><Relationship Id="rId10" Type="http://schemas.openxmlformats.org/officeDocument/2006/relationships/image" Target="../media/image36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tiff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tiff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5.png"/><Relationship Id="rId9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8815" y="839973"/>
            <a:ext cx="8433863" cy="2624012"/>
          </a:xfrm>
        </p:spPr>
        <p:txBody>
          <a:bodyPr>
            <a:noAutofit/>
          </a:bodyPr>
          <a:lstStyle/>
          <a:p>
            <a:r>
              <a:rPr lang="en-US" altLang="ko-KR" sz="4400" b="1" dirty="0"/>
              <a:t>EagleEye: Wearable Camera-based </a:t>
            </a:r>
            <a:br>
              <a:rPr lang="en-US" altLang="ko-KR" sz="4400" b="1" dirty="0"/>
            </a:br>
            <a:r>
              <a:rPr lang="en-US" altLang="ko-KR" sz="4400" b="1" dirty="0"/>
              <a:t>Person Identification </a:t>
            </a:r>
            <a:br>
              <a:rPr lang="en-US" altLang="ko-KR" sz="4400" b="1" dirty="0"/>
            </a:br>
            <a:r>
              <a:rPr lang="en-US" altLang="ko-KR" sz="4400" b="1" dirty="0"/>
              <a:t>in Crowded Urban Spaces</a:t>
            </a:r>
            <a:endParaRPr lang="ko-KR" altLang="en-US" sz="4400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D1FAEAEE-11AB-374F-AE2F-F02523FD5A93}"/>
              </a:ext>
            </a:extLst>
          </p:cNvPr>
          <p:cNvSpPr txBox="1">
            <a:spLocks/>
          </p:cNvSpPr>
          <p:nvPr/>
        </p:nvSpPr>
        <p:spPr>
          <a:xfrm>
            <a:off x="1006601" y="4050686"/>
            <a:ext cx="7138289" cy="1991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/>
                </a:solidFill>
                <a:latin typeface="Adobe Fan Heiti Std B" panose="020B0700000000000000" pitchFamily="34" charset="-128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>
                <a:latin typeface="+mn-lt"/>
              </a:rPr>
              <a:t>Juheon</a:t>
            </a:r>
            <a:r>
              <a:rPr lang="en-US" altLang="ko-KR" sz="3200" dirty="0">
                <a:latin typeface="+mn-lt"/>
              </a:rPr>
              <a:t> Yi</a:t>
            </a:r>
            <a:r>
              <a:rPr lang="en-US" altLang="ko-KR" sz="3200" baseline="30000" dirty="0">
                <a:latin typeface="+mn-lt"/>
              </a:rPr>
              <a:t>1</a:t>
            </a:r>
            <a:r>
              <a:rPr lang="en-US" altLang="ko-KR" sz="3200" dirty="0">
                <a:latin typeface="+mn-lt"/>
              </a:rPr>
              <a:t>, </a:t>
            </a:r>
            <a:r>
              <a:rPr lang="en-US" altLang="ko-KR" sz="3200" dirty="0" err="1">
                <a:latin typeface="+mn-lt"/>
              </a:rPr>
              <a:t>Sunghyun</a:t>
            </a:r>
            <a:r>
              <a:rPr lang="en-US" altLang="ko-KR" sz="3200" dirty="0">
                <a:latin typeface="+mn-lt"/>
              </a:rPr>
              <a:t> Choi</a:t>
            </a:r>
            <a:r>
              <a:rPr lang="en-US" altLang="ko-KR" sz="3200" baseline="30000" dirty="0">
                <a:latin typeface="+mn-lt"/>
              </a:rPr>
              <a:t>2</a:t>
            </a:r>
            <a:r>
              <a:rPr lang="en-US" altLang="ko-KR" sz="3200" dirty="0">
                <a:latin typeface="+mn-lt"/>
              </a:rPr>
              <a:t>, </a:t>
            </a:r>
            <a:r>
              <a:rPr lang="en-US" altLang="ko-KR" sz="3200" dirty="0" err="1">
                <a:latin typeface="+mn-lt"/>
              </a:rPr>
              <a:t>Youngki</a:t>
            </a:r>
            <a:r>
              <a:rPr lang="en-US" altLang="ko-KR" sz="3200" dirty="0">
                <a:latin typeface="+mn-lt"/>
              </a:rPr>
              <a:t> Lee</a:t>
            </a:r>
            <a:r>
              <a:rPr lang="en-US" altLang="ko-KR" sz="3200" baseline="30000" dirty="0">
                <a:latin typeface="+mn-lt"/>
              </a:rPr>
              <a:t>1</a:t>
            </a:r>
            <a:endParaRPr lang="en-US" altLang="ko-KR" sz="3200" dirty="0">
              <a:latin typeface="+mn-lt"/>
            </a:endParaRPr>
          </a:p>
          <a:p>
            <a:r>
              <a:rPr lang="en-US" altLang="ko-KR" b="0" baseline="30000" dirty="0">
                <a:latin typeface="+mn-lt"/>
              </a:rPr>
              <a:t>1</a:t>
            </a:r>
            <a:r>
              <a:rPr lang="en-US" altLang="ko-KR" b="0" dirty="0">
                <a:latin typeface="+mn-lt"/>
              </a:rPr>
              <a:t>Seoul National University, </a:t>
            </a:r>
            <a:r>
              <a:rPr lang="en-US" altLang="ko-KR" b="0" baseline="30000" dirty="0">
                <a:solidFill>
                  <a:prstClr val="black"/>
                </a:solidFill>
                <a:latin typeface="Calibri"/>
              </a:rPr>
              <a:t>2</a:t>
            </a:r>
            <a:r>
              <a:rPr lang="en-US" altLang="ko-KR" b="0" dirty="0">
                <a:latin typeface="+mn-lt"/>
              </a:rPr>
              <a:t>Samsung Research Korea</a:t>
            </a:r>
          </a:p>
          <a:p>
            <a:r>
              <a:rPr lang="en-US" altLang="ko-KR" b="0" dirty="0">
                <a:latin typeface="+mn-lt"/>
              </a:rPr>
              <a:t>ACM </a:t>
            </a:r>
            <a:r>
              <a:rPr lang="en-US" altLang="ko-KR" b="0" dirty="0" err="1">
                <a:latin typeface="+mn-lt"/>
              </a:rPr>
              <a:t>MobiCom</a:t>
            </a:r>
            <a:r>
              <a:rPr lang="en-US" altLang="ko-KR" b="0" dirty="0">
                <a:latin typeface="+mn-lt"/>
              </a:rPr>
              <a:t> 2020</a:t>
            </a:r>
          </a:p>
          <a:p>
            <a:endParaRPr lang="en-US" altLang="ko-KR" sz="1050" b="0" dirty="0">
              <a:latin typeface="+mn-lt"/>
            </a:endParaRPr>
          </a:p>
          <a:p>
            <a:r>
              <a:rPr lang="en-US" altLang="ko-KR" b="0" dirty="0">
                <a:latin typeface="+mn-lt"/>
              </a:rPr>
              <a:t> </a:t>
            </a:r>
          </a:p>
        </p:txBody>
      </p:sp>
      <p:pic>
        <p:nvPicPr>
          <p:cNvPr id="1026" name="Picture 2" descr="samsung logo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6" b="27594"/>
          <a:stretch/>
        </p:blipFill>
        <p:spPr bwMode="auto">
          <a:xfrm>
            <a:off x="4815911" y="5787341"/>
            <a:ext cx="2068240" cy="94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oul national university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406" y="5817807"/>
            <a:ext cx="1820975" cy="9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3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5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26719" y="4372499"/>
            <a:ext cx="7363546" cy="2382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80454" y="1528730"/>
            <a:ext cx="2498938" cy="1982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3050803" y="1078749"/>
            <a:ext cx="610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Landmark-aided HR face reconstruction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367582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59435" y="3206496"/>
            <a:ext cx="3602679" cy="1062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-134944" y="3345131"/>
            <a:ext cx="458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Enforce reconstructed face to </a:t>
            </a:r>
            <a:br>
              <a:rPr kumimoji="1" lang="en-US" altLang="ko-KR" sz="2800" b="1" dirty="0">
                <a:solidFill>
                  <a:srgbClr val="FF0000"/>
                </a:solidFill>
              </a:rPr>
            </a:br>
            <a:r>
              <a:rPr kumimoji="1" lang="en-US" altLang="ko-KR" sz="2800" b="1" dirty="0">
                <a:solidFill>
                  <a:srgbClr val="FF0000"/>
                </a:solidFill>
              </a:rPr>
              <a:t>preserve facial features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401501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49" y="1528732"/>
            <a:ext cx="6935128" cy="27546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19" y="4372499"/>
            <a:ext cx="7363546" cy="23823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04198" y="1792224"/>
            <a:ext cx="3291418" cy="1113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D74F4-3C91-884E-8954-38CE33D7065E}"/>
              </a:ext>
            </a:extLst>
          </p:cNvPr>
          <p:cNvSpPr txBox="1"/>
          <p:nvPr/>
        </p:nvSpPr>
        <p:spPr>
          <a:xfrm>
            <a:off x="2623496" y="1106839"/>
            <a:ext cx="6716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Enforce reconstructed face to be realistic 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제목 4"/>
          <p:cNvSpPr>
            <a:spLocks noGrp="1"/>
          </p:cNvSpPr>
          <p:nvPr>
            <p:ph type="title"/>
          </p:nvPr>
        </p:nvSpPr>
        <p:spPr>
          <a:xfrm>
            <a:off x="-9865" y="427946"/>
            <a:ext cx="9556327" cy="569904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Solution: Identity Clarification Network (ICN)</a:t>
            </a:r>
            <a:endParaRPr lang="ko-KR" altLang="en-US" sz="3800" dirty="0"/>
          </a:p>
        </p:txBody>
      </p:sp>
    </p:spTree>
    <p:extLst>
      <p:ext uri="{BB962C8B-B14F-4D97-AF65-F5344CB8AC3E}">
        <p14:creationId xmlns:p14="http://schemas.microsoft.com/office/powerpoint/2010/main" val="267631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Observation for Improvements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0C43B-89F4-D845-B0E5-62E4E5E27129}"/>
              </a:ext>
            </a:extLst>
          </p:cNvPr>
          <p:cNvSpPr txBox="1"/>
          <p:nvPr/>
        </p:nvSpPr>
        <p:spPr>
          <a:xfrm>
            <a:off x="398701" y="1616603"/>
            <a:ext cx="8465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Difficulty of LR face recognition comes from the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hardship of accepting positive pair of faces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" y="2772304"/>
            <a:ext cx="8429920" cy="33363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0675" y="2808283"/>
            <a:ext cx="4241493" cy="2880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Identity-Specific Fine Tuning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82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Observation: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we know who we are looking for!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0E9C6E96-B2E9-264C-B367-09E7FA9E2B9D}"/>
              </a:ext>
            </a:extLst>
          </p:cNvPr>
          <p:cNvSpPr txBox="1">
            <a:spLocks/>
          </p:cNvSpPr>
          <p:nvPr/>
        </p:nvSpPr>
        <p:spPr>
          <a:xfrm>
            <a:off x="262466" y="1973924"/>
            <a:ext cx="8737599" cy="176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Wingdings" panose="05000000000000000000" pitchFamily="2" charset="2"/>
              </a:rPr>
              <a:t>Identity-Specific Fine-Tuning: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fine-tune</a:t>
            </a:r>
            <a:r>
              <a:rPr lang="en-US" altLang="ko-KR" sz="2800" dirty="0">
                <a:sym typeface="Wingdings" panose="05000000000000000000" pitchFamily="2" charset="2"/>
              </a:rPr>
              <a:t> the</a:t>
            </a:r>
            <a:r>
              <a:rPr lang="ko-KR" altLang="en-US" sz="2800" dirty="0"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ym typeface="Wingdings" panose="05000000000000000000" pitchFamily="2" charset="2"/>
              </a:rPr>
              <a:t>pre-trained ICN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with reference photos (probes)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7" y="4564999"/>
            <a:ext cx="932400" cy="92954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0" y="5542443"/>
            <a:ext cx="932400" cy="103265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34" y="3528730"/>
            <a:ext cx="932860" cy="972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79639" y="3038140"/>
            <a:ext cx="2620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Reference photos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4194959" y="4764696"/>
            <a:ext cx="2165450" cy="9113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kumimoji="1" lang="en-US" altLang="ko-KR" sz="2400" b="1" dirty="0"/>
              <a:t>Pre-trained ICN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7532556" y="4575700"/>
            <a:ext cx="1022077" cy="1125248"/>
            <a:chOff x="6407072" y="5267465"/>
            <a:chExt cx="1022077" cy="1125248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7072" y="5267465"/>
              <a:ext cx="867998" cy="90441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23854" y="5500827"/>
              <a:ext cx="805295" cy="89188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2689182" y="4552576"/>
            <a:ext cx="1078587" cy="1116378"/>
            <a:chOff x="6381110" y="5244969"/>
            <a:chExt cx="1078587" cy="1116378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81110" y="5244969"/>
              <a:ext cx="867998" cy="9044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9699" y="5382371"/>
              <a:ext cx="899450" cy="896692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654402" y="5469461"/>
              <a:ext cx="805295" cy="891886"/>
            </a:xfrm>
            <a:prstGeom prst="rect">
              <a:avLst/>
            </a:prstGeom>
          </p:spPr>
        </p:pic>
      </p:grpSp>
      <p:sp>
        <p:nvSpPr>
          <p:cNvPr id="54" name="아래쪽 화살표 53"/>
          <p:cNvSpPr/>
          <p:nvPr/>
        </p:nvSpPr>
        <p:spPr>
          <a:xfrm rot="16200000">
            <a:off x="1902037" y="4834746"/>
            <a:ext cx="472314" cy="4707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1127441" y="5700157"/>
            <a:ext cx="2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 err="1"/>
              <a:t>Downsample</a:t>
            </a:r>
            <a:endParaRPr kumimoji="1" lang="en-US" altLang="ko-KR" sz="20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981364" y="3038139"/>
            <a:ext cx="258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ICN training loss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5273062" y="3705860"/>
            <a:ext cx="1325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Update weights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6960987" y="5700157"/>
            <a:ext cx="238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/>
              <a:t>Reconstructed</a:t>
            </a:r>
          </a:p>
        </p:txBody>
      </p:sp>
      <p:cxnSp>
        <p:nvCxnSpPr>
          <p:cNvPr id="59" name="직선 화살표 연결선 58"/>
          <p:cNvCxnSpPr>
            <a:cxnSpLocks/>
            <a:stCxn id="53" idx="3"/>
            <a:endCxn id="39" idx="1"/>
          </p:cNvCxnSpPr>
          <p:nvPr/>
        </p:nvCxnSpPr>
        <p:spPr>
          <a:xfrm flipV="1">
            <a:off x="3767769" y="5220373"/>
            <a:ext cx="427190" cy="2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39" idx="3"/>
          </p:cNvCxnSpPr>
          <p:nvPr/>
        </p:nvCxnSpPr>
        <p:spPr>
          <a:xfrm>
            <a:off x="6360409" y="5220373"/>
            <a:ext cx="10531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cxnSpLocks/>
            <a:stCxn id="38" idx="3"/>
            <a:endCxn id="56" idx="1"/>
          </p:cNvCxnSpPr>
          <p:nvPr/>
        </p:nvCxnSpPr>
        <p:spPr>
          <a:xfrm flipV="1">
            <a:off x="2699834" y="3268972"/>
            <a:ext cx="128153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stCxn id="56" idx="2"/>
            <a:endCxn id="39" idx="0"/>
          </p:cNvCxnSpPr>
          <p:nvPr/>
        </p:nvCxnSpPr>
        <p:spPr>
          <a:xfrm>
            <a:off x="5273063" y="3499804"/>
            <a:ext cx="4621" cy="1264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70F35481-1E40-A94C-BBB9-29C9E7634FCA}"/>
              </a:ext>
            </a:extLst>
          </p:cNvPr>
          <p:cNvCxnSpPr>
            <a:cxnSpLocks/>
            <a:stCxn id="41" idx="0"/>
            <a:endCxn id="56" idx="3"/>
          </p:cNvCxnSpPr>
          <p:nvPr/>
        </p:nvCxnSpPr>
        <p:spPr>
          <a:xfrm rot="16200000" flipV="1">
            <a:off x="6612294" y="3221439"/>
            <a:ext cx="1306728" cy="14017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2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54" grpId="0" animBg="1"/>
      <p:bldP spid="55" grpId="0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8" y="4013069"/>
            <a:ext cx="7716763" cy="24798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70" y="1892644"/>
            <a:ext cx="6970211" cy="2089632"/>
          </a:xfrm>
          <a:prstGeom prst="rect">
            <a:avLst/>
          </a:prstGeom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262464" y="1275941"/>
            <a:ext cx="873759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ICN enhances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TP by 78% </a:t>
            </a:r>
            <a:r>
              <a:rPr lang="en-US" altLang="ko-KR" sz="2800" b="1" dirty="0">
                <a:sym typeface="Wingdings" panose="05000000000000000000" pitchFamily="2" charset="2"/>
              </a:rPr>
              <a:t>at the cost of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14% FP</a:t>
            </a:r>
          </a:p>
        </p:txBody>
      </p:sp>
    </p:spTree>
    <p:extLst>
      <p:ext uri="{BB962C8B-B14F-4D97-AF65-F5344CB8AC3E}">
        <p14:creationId xmlns:p14="http://schemas.microsoft.com/office/powerpoint/2010/main" val="180504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2129590-4B12-3747-B290-83C59906F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88" y="2183695"/>
            <a:ext cx="7557025" cy="3521799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974" y="368107"/>
            <a:ext cx="9550466" cy="689583"/>
          </a:xfrm>
        </p:spPr>
        <p:txBody>
          <a:bodyPr>
            <a:noAutofit/>
          </a:bodyPr>
          <a:lstStyle/>
          <a:p>
            <a:r>
              <a:rPr lang="en-US" altLang="ko-KR" dirty="0"/>
              <a:t>Challenge #2: Computational Complexity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38178" y="1366160"/>
            <a:ext cx="9236641" cy="503555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Face identification: </a:t>
            </a:r>
            <a:r>
              <a:rPr lang="en-US" altLang="ko-KR" sz="2800" b="1" dirty="0">
                <a:solidFill>
                  <a:srgbClr val="FF0000"/>
                </a:solidFill>
              </a:rPr>
              <a:t>sequential execution of multiple DNNs</a:t>
            </a:r>
          </a:p>
          <a:p>
            <a:pPr marL="0" indent="0" algn="ctr"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D6F550-7DC3-F848-A447-FAFA62A24CDF}"/>
              </a:ext>
            </a:extLst>
          </p:cNvPr>
          <p:cNvSpPr txBox="1"/>
          <p:nvPr/>
        </p:nvSpPr>
        <p:spPr>
          <a:xfrm>
            <a:off x="-273825" y="2248706"/>
            <a:ext cx="34823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648 ms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per 1080p frame</a:t>
            </a:r>
          </a:p>
          <a:p>
            <a:pPr algn="ctr"/>
            <a:r>
              <a:rPr kumimoji="1" lang="en-US" altLang="ko-KR" sz="1600" dirty="0"/>
              <a:t>(MobileNet-based </a:t>
            </a:r>
            <a:r>
              <a:rPr kumimoji="1" lang="en-US" altLang="ko-KR" sz="1600" dirty="0" err="1"/>
              <a:t>RetinaFace</a:t>
            </a:r>
            <a:r>
              <a:rPr kumimoji="1" lang="en-US" altLang="ko-KR" sz="1600" dirty="0"/>
              <a:t> [1])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CF434-C6AC-F545-A116-1F08EB3FBD37}"/>
              </a:ext>
            </a:extLst>
          </p:cNvPr>
          <p:cNvSpPr txBox="1"/>
          <p:nvPr/>
        </p:nvSpPr>
        <p:spPr>
          <a:xfrm>
            <a:off x="2868880" y="2008244"/>
            <a:ext cx="19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166 ms per face</a:t>
            </a:r>
          </a:p>
          <a:p>
            <a:pPr algn="ctr"/>
            <a:r>
              <a:rPr kumimoji="1" lang="en-US" altLang="ko-KR" sz="1400" dirty="0"/>
              <a:t>(ICN)</a:t>
            </a:r>
            <a:endParaRPr kumimoji="1"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04632-51F6-1549-A57B-1E4560ECA7B0}"/>
              </a:ext>
            </a:extLst>
          </p:cNvPr>
          <p:cNvSpPr txBox="1"/>
          <p:nvPr/>
        </p:nvSpPr>
        <p:spPr>
          <a:xfrm>
            <a:off x="4476576" y="2018465"/>
            <a:ext cx="22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287 ms per face</a:t>
            </a:r>
          </a:p>
          <a:p>
            <a:pPr algn="ctr"/>
            <a:r>
              <a:rPr kumimoji="1" lang="en-US" altLang="ko-KR" sz="1400" dirty="0"/>
              <a:t>(ResNet50-based ArcFace [2])</a:t>
            </a:r>
            <a:endParaRPr kumimoji="1"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91933-EE5E-1B43-BFD5-8A1B52557B7C}"/>
              </a:ext>
            </a:extLst>
          </p:cNvPr>
          <p:cNvSpPr txBox="1"/>
          <p:nvPr/>
        </p:nvSpPr>
        <p:spPr>
          <a:xfrm>
            <a:off x="1220468" y="5321242"/>
            <a:ext cx="68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/>
              <a:t>* measured on LG V50 (Qualcomm Adreno 640 GPU) with TensorFlow-Lite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4D64B-1F62-AF41-90C7-BC3F42089E3E}"/>
              </a:ext>
            </a:extLst>
          </p:cNvPr>
          <p:cNvSpPr txBox="1"/>
          <p:nvPr/>
        </p:nvSpPr>
        <p:spPr>
          <a:xfrm>
            <a:off x="445843" y="5846544"/>
            <a:ext cx="811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[1] J. Deng </a:t>
            </a:r>
            <a:r>
              <a:rPr lang="en-US" altLang="ko-KR" sz="1400" i="1" dirty="0">
                <a:sym typeface="Wingdings" panose="05000000000000000000" pitchFamily="2" charset="2"/>
              </a:rPr>
              <a:t>et al</a:t>
            </a:r>
            <a:r>
              <a:rPr lang="en-US" altLang="ko-KR" sz="1400" dirty="0">
                <a:sym typeface="Wingdings" panose="05000000000000000000" pitchFamily="2" charset="2"/>
              </a:rPr>
              <a:t>, “RetinaFace: Single-stage Dense Face </a:t>
            </a:r>
            <a:r>
              <a:rPr lang="en-US" altLang="ko-KR" sz="1400" dirty="0" err="1">
                <a:sym typeface="Wingdings" panose="05000000000000000000" pitchFamily="2" charset="2"/>
              </a:rPr>
              <a:t>Localisation</a:t>
            </a:r>
            <a:r>
              <a:rPr lang="en-US" altLang="ko-KR" sz="1400" dirty="0">
                <a:sym typeface="Wingdings" panose="05000000000000000000" pitchFamily="2" charset="2"/>
              </a:rPr>
              <a:t> in the wild,” arXiv 2019.</a:t>
            </a:r>
            <a:endParaRPr kumimoji="1" lang="en-US" altLang="ko-KR" sz="1400" dirty="0"/>
          </a:p>
          <a:p>
            <a:r>
              <a:rPr kumimoji="1" lang="en-US" altLang="ko-KR" sz="1400" dirty="0"/>
              <a:t>[2] J. Deng </a:t>
            </a:r>
            <a:r>
              <a:rPr lang="en-US" altLang="ko-KR" sz="1400" i="1" dirty="0">
                <a:sym typeface="Wingdings" panose="05000000000000000000" pitchFamily="2" charset="2"/>
              </a:rPr>
              <a:t>et al</a:t>
            </a:r>
            <a:r>
              <a:rPr lang="en-US" altLang="ko-KR" sz="1400" dirty="0">
                <a:sym typeface="Wingdings" panose="05000000000000000000" pitchFamily="2" charset="2"/>
              </a:rPr>
              <a:t>, “ArcFace: Additive Angular Margin Loss for Deep Face Recognition,” CVPR 2019.</a:t>
            </a:r>
            <a:endParaRPr kumimoji="1"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08" y="2996488"/>
            <a:ext cx="2822695" cy="196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5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14913 0.00509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Workload Characterization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35189" y="5617307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Sequential &amp; repetitive execution of multiple DNNs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5EFDBA-A14A-3444-8C29-D5D3C4B6F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89" y="1649174"/>
            <a:ext cx="8312728" cy="387397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D0DE45-BB38-9642-A60E-70BA4542F54E}"/>
              </a:ext>
            </a:extLst>
          </p:cNvPr>
          <p:cNvCxnSpPr/>
          <p:nvPr/>
        </p:nvCxnSpPr>
        <p:spPr>
          <a:xfrm>
            <a:off x="2214277" y="5556250"/>
            <a:ext cx="4551830" cy="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0" y="1348477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High-resolution input</a:t>
            </a:r>
          </a:p>
        </p:txBody>
      </p:sp>
    </p:spTree>
    <p:extLst>
      <p:ext uri="{BB962C8B-B14F-4D97-AF65-F5344CB8AC3E}">
        <p14:creationId xmlns:p14="http://schemas.microsoft.com/office/powerpoint/2010/main" val="155334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Strategies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335189" y="5617307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Sequential &amp; repetitive execution of multiple DNNs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5EFDBA-A14A-3444-8C29-D5D3C4B6F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89" y="1649174"/>
            <a:ext cx="8312728" cy="387397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D0DE45-BB38-9642-A60E-70BA4542F54E}"/>
              </a:ext>
            </a:extLst>
          </p:cNvPr>
          <p:cNvCxnSpPr/>
          <p:nvPr/>
        </p:nvCxnSpPr>
        <p:spPr>
          <a:xfrm>
            <a:off x="2214277" y="5556250"/>
            <a:ext cx="4551830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0" y="1348477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/>
              <a:t>High-resolution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-29070" y="1787721"/>
            <a:ext cx="34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Parallel execution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1300129" y="6056213"/>
            <a:ext cx="668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Content-adaptive pipelining</a:t>
            </a:r>
          </a:p>
        </p:txBody>
      </p:sp>
    </p:spTree>
    <p:extLst>
      <p:ext uri="{BB962C8B-B14F-4D97-AF65-F5344CB8AC3E}">
        <p14:creationId xmlns:p14="http://schemas.microsoft.com/office/powerpoint/2010/main" val="24616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Needs for Robust Person Identification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F85ED-BCC2-8047-B16B-6DB5FC450B36}"/>
              </a:ext>
            </a:extLst>
          </p:cNvPr>
          <p:cNvSpPr txBox="1"/>
          <p:nvPr/>
        </p:nvSpPr>
        <p:spPr>
          <a:xfrm>
            <a:off x="549638" y="4639511"/>
            <a:ext cx="3566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Finding a crime suspect in crowded streets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BB4184-37C4-C741-B727-66641BD2ADFD}"/>
              </a:ext>
            </a:extLst>
          </p:cNvPr>
          <p:cNvSpPr txBox="1"/>
          <p:nvPr/>
        </p:nvSpPr>
        <p:spPr>
          <a:xfrm>
            <a:off x="5011389" y="2602692"/>
            <a:ext cx="3842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Children counting in kindergarten field trips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92296" y="1464667"/>
            <a:ext cx="4819093" cy="3229696"/>
            <a:chOff x="1991389" y="1648114"/>
            <a:chExt cx="2472956" cy="16573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FBF5E14-C702-2747-95BB-88B2A443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719" y="1648351"/>
              <a:ext cx="2470626" cy="1657107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991389" y="1648114"/>
              <a:ext cx="550232" cy="593558"/>
              <a:chOff x="2113299" y="415965"/>
              <a:chExt cx="665781" cy="718205"/>
            </a:xfrm>
          </p:grpSpPr>
          <p:pic>
            <p:nvPicPr>
              <p:cNvPr id="21" name="Picture 2" descr="wanted posterì ëí ì´ë¯¸ì§ ê²ìê²°ê³¼">
                <a:extLst>
                  <a:ext uri="{FF2B5EF4-FFF2-40B4-BE49-F238E27FC236}">
                    <a16:creationId xmlns:a16="http://schemas.microsoft.com/office/drawing/2014/main" id="{7DD10699-D7A5-5642-9D00-F9FCB57A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113299" y="415965"/>
                <a:ext cx="665781" cy="71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1517BA3-5D5E-7A41-AD85-3CCE56A006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4161" y="594071"/>
                <a:ext cx="521238" cy="481448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B738C9A-4C34-BE43-92D8-825221090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513" y="3567949"/>
            <a:ext cx="4814552" cy="31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795760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Content-Adaptive Parallel Execution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70E14-2746-1A42-8BE2-D95F8A1BEB8A}"/>
              </a:ext>
            </a:extLst>
          </p:cNvPr>
          <p:cNvSpPr txBox="1"/>
          <p:nvPr/>
        </p:nvSpPr>
        <p:spPr>
          <a:xfrm>
            <a:off x="4670283" y="2371089"/>
            <a:ext cx="440444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①</a:t>
            </a:r>
            <a:r>
              <a:rPr lang="en-US" altLang="ko-KR" sz="2400" dirty="0"/>
              <a:t> Background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Excluded from processing</a:t>
            </a:r>
            <a:endParaRPr lang="en-US" altLang="ko-KR" sz="2000" dirty="0"/>
          </a:p>
          <a:p>
            <a:r>
              <a:rPr lang="en-US" altLang="ko-KR" sz="2800" dirty="0"/>
              <a:t>②</a:t>
            </a:r>
            <a:r>
              <a:rPr lang="en-US" altLang="ko-KR" sz="2400" dirty="0"/>
              <a:t> Large, frontal faces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lightweight recognition</a:t>
            </a:r>
            <a:endParaRPr lang="en-US" altLang="ko-KR" sz="2000" dirty="0"/>
          </a:p>
          <a:p>
            <a:r>
              <a:rPr lang="en-US" altLang="ko-KR" sz="2800" dirty="0"/>
              <a:t>③</a:t>
            </a:r>
            <a:r>
              <a:rPr lang="en-US" altLang="ko-KR" sz="2400" dirty="0"/>
              <a:t> Large, profile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heavy recognition</a:t>
            </a:r>
          </a:p>
          <a:p>
            <a:r>
              <a:rPr lang="en-US" altLang="ko-KR" sz="2800" dirty="0"/>
              <a:t>④</a:t>
            </a:r>
            <a:r>
              <a:rPr lang="en-US" altLang="ko-KR" sz="2400" dirty="0"/>
              <a:t> Small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ICN + heavy recognition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DCE22E-781F-0D44-BF1B-16EB6C2F5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8" y="2478549"/>
            <a:ext cx="4467577" cy="2806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58F60C-3019-FC4E-8D3F-B2281E06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5" t="9903" r="36285" b="73591"/>
          <a:stretch/>
        </p:blipFill>
        <p:spPr>
          <a:xfrm>
            <a:off x="2746311" y="2756480"/>
            <a:ext cx="210854" cy="4632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24C1C6-FC48-4940-B61F-E0820F956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11" r="92920" b="57086"/>
          <a:stretch/>
        </p:blipFill>
        <p:spPr>
          <a:xfrm>
            <a:off x="110639" y="3404987"/>
            <a:ext cx="316281" cy="277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939A02-ADE7-184F-A6EA-46641133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4" t="23108" r="7967" b="57086"/>
          <a:stretch/>
        </p:blipFill>
        <p:spPr>
          <a:xfrm>
            <a:off x="3589725" y="3127055"/>
            <a:ext cx="632563" cy="5558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E82936-BFF6-984A-AFAE-47A9B302CC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25" t="26409" r="64602" b="66989"/>
          <a:stretch/>
        </p:blipFill>
        <p:spPr>
          <a:xfrm>
            <a:off x="1425170" y="3219697"/>
            <a:ext cx="266872" cy="1852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79C3F1-419D-5A47-9EED-B4F69FD64BE2}"/>
              </a:ext>
            </a:extLst>
          </p:cNvPr>
          <p:cNvSpPr/>
          <p:nvPr/>
        </p:nvSpPr>
        <p:spPr>
          <a:xfrm>
            <a:off x="2957165" y="2478549"/>
            <a:ext cx="1621050" cy="2806464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5F4048-7C2E-A649-AFAD-DA062751E2ED}"/>
              </a:ext>
            </a:extLst>
          </p:cNvPr>
          <p:cNvSpPr/>
          <p:nvPr/>
        </p:nvSpPr>
        <p:spPr>
          <a:xfrm>
            <a:off x="115519" y="3127055"/>
            <a:ext cx="1234876" cy="833794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D1EDC2-4FC4-0647-B0B7-C8E039B6357A}"/>
              </a:ext>
            </a:extLst>
          </p:cNvPr>
          <p:cNvSpPr/>
          <p:nvPr/>
        </p:nvSpPr>
        <p:spPr>
          <a:xfrm>
            <a:off x="1822375" y="3219697"/>
            <a:ext cx="1137613" cy="427867"/>
          </a:xfrm>
          <a:prstGeom prst="rect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A66665-7EF5-EE42-AFEC-C3B8F12F7EA6}"/>
              </a:ext>
            </a:extLst>
          </p:cNvPr>
          <p:cNvSpPr/>
          <p:nvPr/>
        </p:nvSpPr>
        <p:spPr>
          <a:xfrm>
            <a:off x="3332288" y="3652095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399E38-FBF1-8946-9337-4FC738D93A17}"/>
              </a:ext>
            </a:extLst>
          </p:cNvPr>
          <p:cNvSpPr/>
          <p:nvPr/>
        </p:nvSpPr>
        <p:spPr>
          <a:xfrm>
            <a:off x="426920" y="3972664"/>
            <a:ext cx="830619" cy="4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②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42B9C8-8510-E34A-ADCD-0AE50E71C437}"/>
              </a:ext>
            </a:extLst>
          </p:cNvPr>
          <p:cNvSpPr/>
          <p:nvPr/>
        </p:nvSpPr>
        <p:spPr>
          <a:xfrm>
            <a:off x="1349691" y="3190346"/>
            <a:ext cx="476096" cy="626442"/>
          </a:xfrm>
          <a:prstGeom prst="rect">
            <a:avLst/>
          </a:prstGeom>
          <a:solidFill>
            <a:srgbClr val="7030A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063338-9F82-4E4E-9392-93FED263F712}"/>
              </a:ext>
            </a:extLst>
          </p:cNvPr>
          <p:cNvSpPr/>
          <p:nvPr/>
        </p:nvSpPr>
        <p:spPr>
          <a:xfrm>
            <a:off x="2110465" y="338833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④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5B3FFB-F0B9-8842-9F63-0C2EC57A9DCE}"/>
              </a:ext>
            </a:extLst>
          </p:cNvPr>
          <p:cNvSpPr/>
          <p:nvPr/>
        </p:nvSpPr>
        <p:spPr>
          <a:xfrm>
            <a:off x="1164906" y="3815929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③</a:t>
            </a:r>
          </a:p>
        </p:txBody>
      </p:sp>
      <p:sp>
        <p:nvSpPr>
          <p:cNvPr id="24" name="내용 개체 틀 5"/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829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ym typeface="Wingdings" panose="05000000000000000000" pitchFamily="2" charset="2"/>
              </a:rPr>
              <a:t>Operational flow in a nutshell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005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Edge-Based Background Filtering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8DB263-5EEB-3742-A93D-25CF3726C6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15" y="3432823"/>
            <a:ext cx="4288003" cy="241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B8A113-B3E6-2841-89C3-77ACB61425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65" y="3442133"/>
            <a:ext cx="4298807" cy="2418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D1D82E-0F56-844C-A2AD-BC2613D11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10" t="5022" r="1728" b="9549"/>
          <a:stretch/>
        </p:blipFill>
        <p:spPr>
          <a:xfrm>
            <a:off x="4480138" y="3432823"/>
            <a:ext cx="4464570" cy="2446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37B3EA-D376-C048-959F-173E8D6792E9}"/>
              </a:ext>
            </a:extLst>
          </p:cNvPr>
          <p:cNvSpPr txBox="1"/>
          <p:nvPr/>
        </p:nvSpPr>
        <p:spPr>
          <a:xfrm>
            <a:off x="329493" y="5878936"/>
            <a:ext cx="396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Save 64% of computation!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320675" y="1485680"/>
            <a:ext cx="8490264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b="1" dirty="0">
                <a:solidFill>
                  <a:srgbClr val="FF0000"/>
                </a:solidFill>
              </a:rPr>
              <a:t>Edges</a:t>
            </a:r>
            <a:r>
              <a:rPr kumimoji="1" lang="en-US" altLang="ko-KR" sz="2800" dirty="0"/>
              <a:t> give a loose hint on where faces would be</a:t>
            </a:r>
            <a:br>
              <a:rPr kumimoji="1" lang="en-US" altLang="ko-KR" sz="2800" dirty="0"/>
            </a:br>
            <a:r>
              <a:rPr kumimoji="1" lang="en-US" altLang="ko-KR" sz="2800" dirty="0">
                <a:sym typeface="Wingdings" panose="05000000000000000000" pitchFamily="2" charset="2"/>
              </a:rPr>
              <a:t> </a:t>
            </a:r>
            <a:r>
              <a:rPr kumimoji="1" lang="en-US" altLang="ko-KR" sz="2800" b="1" dirty="0">
                <a:solidFill>
                  <a:srgbClr val="FF0000"/>
                </a:solidFill>
                <a:sym typeface="Wingdings" pitchFamily="2" charset="2"/>
              </a:rPr>
              <a:t>Save unnecessary computation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Edge detectors run in real-time (e.g., 2 </a:t>
            </a:r>
            <a:r>
              <a:rPr kumimoji="1" lang="en-US" altLang="ko-KR" sz="2800" dirty="0" err="1"/>
              <a:t>ms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03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Variation-Adaptive Face Recognition</a:t>
            </a:r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A6AC21-EAAC-1F40-9AA5-F39E512438E3}"/>
              </a:ext>
            </a:extLst>
          </p:cNvPr>
          <p:cNvSpPr txBox="1"/>
          <p:nvPr/>
        </p:nvSpPr>
        <p:spPr>
          <a:xfrm>
            <a:off x="2154783" y="4611204"/>
            <a:ext cx="126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Easy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63412-81A7-8E4A-9807-A9A1F69903FD}"/>
              </a:ext>
            </a:extLst>
          </p:cNvPr>
          <p:cNvSpPr txBox="1"/>
          <p:nvPr/>
        </p:nvSpPr>
        <p:spPr>
          <a:xfrm>
            <a:off x="5034388" y="4611204"/>
            <a:ext cx="203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Hard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339436" y="1374843"/>
            <a:ext cx="8465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Recognition difficulty varies heavily on face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>
                <a:solidFill>
                  <a:srgbClr val="FF0000"/>
                </a:solidFill>
              </a:rPr>
              <a:t>Choosing the “right” pipeline is crucial!</a:t>
            </a:r>
          </a:p>
          <a:p>
            <a:pPr algn="ctr"/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17" name="Picture 2" descr="C:\Users\johnyi\Desktop\front.jpg">
            <a:extLst>
              <a:ext uri="{FF2B5EF4-FFF2-40B4-BE49-F238E27FC236}">
                <a16:creationId xmlns:a16="http://schemas.microsoft.com/office/drawing/2014/main" id="{9387B00B-F33E-974A-B487-C3104CE8E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941" b="3835"/>
          <a:stretch/>
        </p:blipFill>
        <p:spPr bwMode="auto">
          <a:xfrm>
            <a:off x="1665747" y="2550367"/>
            <a:ext cx="2350424" cy="213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0853" y="2550366"/>
            <a:ext cx="2324307" cy="213168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49262"/>
              </p:ext>
            </p:extLst>
          </p:nvPr>
        </p:nvGraphicFramePr>
        <p:xfrm>
          <a:off x="555467" y="5080661"/>
          <a:ext cx="7628027" cy="1554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5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Inference time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bg1"/>
                          </a:solidFill>
                        </a:rPr>
                        <a:t>LFW (easy faces)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 err="1">
                          <a:solidFill>
                            <a:schemeClr val="tx1"/>
                          </a:solidFill>
                        </a:rPr>
                        <a:t>MobileFaceNet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14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98.9%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ArcFace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287 ms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99.3%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7415395" y="5588968"/>
            <a:ext cx="1674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overkill!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462407" y="6041951"/>
            <a:ext cx="7787656" cy="680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1380976" y="2371005"/>
            <a:ext cx="2889184" cy="2615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2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Variation-Adaptive Face Recognition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D1264-3B70-CE46-ACEC-4E61D642E8E1}"/>
              </a:ext>
            </a:extLst>
          </p:cNvPr>
          <p:cNvSpPr txBox="1"/>
          <p:nvPr/>
        </p:nvSpPr>
        <p:spPr>
          <a:xfrm>
            <a:off x="2532201" y="2195841"/>
            <a:ext cx="383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Is the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resolution</a:t>
            </a:r>
            <a:r>
              <a:rPr kumimoji="1" lang="en-US" altLang="ko-KR" sz="2400" dirty="0"/>
              <a:t> sufficient?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A8311A-DF18-B84E-9DE6-16ABAE22EF85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560342" y="2657506"/>
            <a:ext cx="2887169" cy="91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67624B7-011E-2E41-AD30-7A641B568F9A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>
            <a:off x="4447511" y="2657506"/>
            <a:ext cx="1366384" cy="4463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A8F760-6406-BF41-A0E1-9452FA7BA01D}"/>
              </a:ext>
            </a:extLst>
          </p:cNvPr>
          <p:cNvSpPr txBox="1"/>
          <p:nvPr/>
        </p:nvSpPr>
        <p:spPr>
          <a:xfrm>
            <a:off x="4072704" y="3103869"/>
            <a:ext cx="34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Is the 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pose</a:t>
            </a:r>
            <a:r>
              <a:rPr kumimoji="1" lang="en-US" altLang="ko-KR" sz="2400" dirty="0"/>
              <a:t> frontal?</a:t>
            </a:r>
            <a:endParaRPr kumimoji="1" lang="ko-KR" altLang="en-US" sz="2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AB4DE37-0F9D-D746-A633-D651433A7BDD}"/>
              </a:ext>
            </a:extLst>
          </p:cNvPr>
          <p:cNvCxnSpPr>
            <a:cxnSpLocks/>
            <a:stCxn id="21" idx="2"/>
            <a:endCxn id="14" idx="1"/>
          </p:cNvCxnSpPr>
          <p:nvPr/>
        </p:nvCxnSpPr>
        <p:spPr>
          <a:xfrm>
            <a:off x="5813895" y="3565534"/>
            <a:ext cx="1433778" cy="59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5815E5-CF22-1D4A-93F5-CFAFA2D468DB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447511" y="3565534"/>
            <a:ext cx="1366384" cy="59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66CB20-A41D-BC4E-BD28-5E6DC9864966}"/>
              </a:ext>
            </a:extLst>
          </p:cNvPr>
          <p:cNvSpPr txBox="1"/>
          <p:nvPr/>
        </p:nvSpPr>
        <p:spPr>
          <a:xfrm>
            <a:off x="2278312" y="2709342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No</a:t>
            </a:r>
            <a:endParaRPr kumimoji="1"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819609-A630-0042-A47A-DCBA8E293305}"/>
              </a:ext>
            </a:extLst>
          </p:cNvPr>
          <p:cNvSpPr txBox="1"/>
          <p:nvPr/>
        </p:nvSpPr>
        <p:spPr>
          <a:xfrm>
            <a:off x="5712267" y="2658859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Yes</a:t>
            </a:r>
            <a:endParaRPr kumimoji="1"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EAAD7-3E0C-AF4B-8A0F-F1C3291640FD}"/>
              </a:ext>
            </a:extLst>
          </p:cNvPr>
          <p:cNvSpPr txBox="1"/>
          <p:nvPr/>
        </p:nvSpPr>
        <p:spPr>
          <a:xfrm>
            <a:off x="4251215" y="3506722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No </a:t>
            </a:r>
            <a:endParaRPr kumimoji="1"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6539C-0DC1-2347-87FB-32FE3E5CEC03}"/>
              </a:ext>
            </a:extLst>
          </p:cNvPr>
          <p:cNvSpPr txBox="1"/>
          <p:nvPr/>
        </p:nvSpPr>
        <p:spPr>
          <a:xfrm>
            <a:off x="6727194" y="3502014"/>
            <a:ext cx="110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Yes</a:t>
            </a:r>
            <a:endParaRPr kumimoji="1"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25E0D1-0AB8-CC48-BEBE-90A9EDF12B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686" y="3574844"/>
            <a:ext cx="1427312" cy="130902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D308EEE-7C23-3A46-83E8-4031826F6557}"/>
              </a:ext>
            </a:extLst>
          </p:cNvPr>
          <p:cNvSpPr txBox="1"/>
          <p:nvPr/>
        </p:nvSpPr>
        <p:spPr>
          <a:xfrm>
            <a:off x="-277447" y="4899829"/>
            <a:ext cx="36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ICN + ArcFace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9437C6-09CA-4648-AF2F-FC3E24B99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92464" y="4125233"/>
            <a:ext cx="1309026" cy="138602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EFF4A2-496F-A64F-82CC-601096B4A7B9}"/>
              </a:ext>
            </a:extLst>
          </p:cNvPr>
          <p:cNvSpPr txBox="1"/>
          <p:nvPr/>
        </p:nvSpPr>
        <p:spPr>
          <a:xfrm>
            <a:off x="2980417" y="5472760"/>
            <a:ext cx="276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ArcFace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5BCEE2-CBC3-F94E-AF53-1C2785C36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93160" y="4104591"/>
            <a:ext cx="1309026" cy="14273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F7725-CD08-BC4A-879C-2575334481C8}"/>
              </a:ext>
            </a:extLst>
          </p:cNvPr>
          <p:cNvSpPr txBox="1"/>
          <p:nvPr/>
        </p:nvSpPr>
        <p:spPr>
          <a:xfrm>
            <a:off x="5741932" y="5472759"/>
            <a:ext cx="334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/>
              <a:t>MobileFaceNet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E75F4-CE63-704D-B015-5C87C32C010C}"/>
              </a:ext>
            </a:extLst>
          </p:cNvPr>
          <p:cNvSpPr txBox="1"/>
          <p:nvPr/>
        </p:nvSpPr>
        <p:spPr>
          <a:xfrm>
            <a:off x="339436" y="1374843"/>
            <a:ext cx="846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800" b="1" u="sng" dirty="0"/>
              <a:t>How do we determine the “right” pipeline?</a:t>
            </a:r>
            <a:endParaRPr kumimoji="1" lang="en-US" altLang="ko-KR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9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31" grpId="0"/>
      <p:bldP spid="32" grpId="0"/>
      <p:bldP spid="33" grpId="0"/>
      <p:bldP spid="37" grpId="0"/>
      <p:bldP spid="39" grpId="0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262466" y="4583353"/>
            <a:ext cx="30684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DNNs to execute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/>
              <a:t>RetinaFace</a:t>
            </a:r>
            <a:endParaRPr kumimoji="1"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ICN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ArcFace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MobileFaceNet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70E14-2746-1A42-8BE2-D95F8A1BEB8A}"/>
              </a:ext>
            </a:extLst>
          </p:cNvPr>
          <p:cNvSpPr txBox="1"/>
          <p:nvPr/>
        </p:nvSpPr>
        <p:spPr>
          <a:xfrm>
            <a:off x="4670283" y="1222773"/>
            <a:ext cx="4404442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①</a:t>
            </a:r>
            <a:r>
              <a:rPr lang="en-US" altLang="ko-KR" sz="2400" dirty="0"/>
              <a:t> Background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Excluded from processing</a:t>
            </a:r>
            <a:endParaRPr lang="en-US" altLang="ko-KR" sz="2000" dirty="0"/>
          </a:p>
          <a:p>
            <a:r>
              <a:rPr lang="en-US" altLang="ko-KR" sz="2800" dirty="0"/>
              <a:t>②</a:t>
            </a:r>
            <a:r>
              <a:rPr lang="en-US" altLang="ko-KR" sz="2400" dirty="0"/>
              <a:t> Large, frontal faces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lightweight recognition</a:t>
            </a:r>
            <a:endParaRPr lang="en-US" altLang="ko-KR" sz="2000" dirty="0"/>
          </a:p>
          <a:p>
            <a:r>
              <a:rPr lang="en-US" altLang="ko-KR" sz="2800" dirty="0"/>
              <a:t>③</a:t>
            </a:r>
            <a:r>
              <a:rPr lang="en-US" altLang="ko-KR" sz="2400" dirty="0"/>
              <a:t> Large, profile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heavy recognition</a:t>
            </a:r>
          </a:p>
          <a:p>
            <a:r>
              <a:rPr lang="en-US" altLang="ko-KR" sz="2800" dirty="0"/>
              <a:t>④</a:t>
            </a:r>
            <a:r>
              <a:rPr lang="en-US" altLang="ko-KR" sz="2400" dirty="0"/>
              <a:t> Small faces</a:t>
            </a:r>
          </a:p>
          <a:p>
            <a:r>
              <a:rPr lang="en-US" altLang="ko-KR" sz="2000" dirty="0"/>
              <a:t>  </a:t>
            </a:r>
            <a:r>
              <a:rPr lang="en-US" altLang="ko-KR" sz="2000" dirty="0">
                <a:sym typeface="Wingdings" pitchFamily="2" charset="2"/>
              </a:rPr>
              <a:t> Detection + ICN + heavy recognition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DCE22E-781F-0D44-BF1B-16EB6C2F58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8" y="1330233"/>
            <a:ext cx="4467577" cy="2806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58F60C-3019-FC4E-8D3F-B2281E06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5" t="9903" r="36285" b="73591"/>
          <a:stretch/>
        </p:blipFill>
        <p:spPr>
          <a:xfrm>
            <a:off x="2746311" y="1608164"/>
            <a:ext cx="210854" cy="463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4C1C6-FC48-4940-B61F-E0820F9567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011" r="92920" b="57086"/>
          <a:stretch/>
        </p:blipFill>
        <p:spPr>
          <a:xfrm>
            <a:off x="110639" y="2256671"/>
            <a:ext cx="316281" cy="2779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939A02-ADE7-184F-A6EA-46641133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74" t="23108" r="7967" b="57086"/>
          <a:stretch/>
        </p:blipFill>
        <p:spPr>
          <a:xfrm>
            <a:off x="3589725" y="1978739"/>
            <a:ext cx="632563" cy="5558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E82936-BFF6-984A-AFAE-47A9B302CC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25" t="26409" r="64602" b="66989"/>
          <a:stretch/>
        </p:blipFill>
        <p:spPr>
          <a:xfrm>
            <a:off x="1425170" y="2071381"/>
            <a:ext cx="266872" cy="18528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79C3F1-419D-5A47-9EED-B4F69FD64BE2}"/>
              </a:ext>
            </a:extLst>
          </p:cNvPr>
          <p:cNvSpPr/>
          <p:nvPr/>
        </p:nvSpPr>
        <p:spPr>
          <a:xfrm>
            <a:off x="2957165" y="1330233"/>
            <a:ext cx="1621050" cy="2806464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5F4048-7C2E-A649-AFAD-DA062751E2ED}"/>
              </a:ext>
            </a:extLst>
          </p:cNvPr>
          <p:cNvSpPr/>
          <p:nvPr/>
        </p:nvSpPr>
        <p:spPr>
          <a:xfrm>
            <a:off x="115519" y="1978739"/>
            <a:ext cx="1234876" cy="833794"/>
          </a:xfrm>
          <a:prstGeom prst="rect">
            <a:avLst/>
          </a:prstGeom>
          <a:solidFill>
            <a:srgbClr val="0070C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D1EDC2-4FC4-0647-B0B7-C8E039B6357A}"/>
              </a:ext>
            </a:extLst>
          </p:cNvPr>
          <p:cNvSpPr/>
          <p:nvPr/>
        </p:nvSpPr>
        <p:spPr>
          <a:xfrm>
            <a:off x="1822375" y="2071381"/>
            <a:ext cx="1137613" cy="427867"/>
          </a:xfrm>
          <a:prstGeom prst="rect">
            <a:avLst/>
          </a:prstGeom>
          <a:solidFill>
            <a:srgbClr val="00B05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A66665-7EF5-EE42-AFEC-C3B8F12F7EA6}"/>
              </a:ext>
            </a:extLst>
          </p:cNvPr>
          <p:cNvSpPr/>
          <p:nvPr/>
        </p:nvSpPr>
        <p:spPr>
          <a:xfrm>
            <a:off x="3332288" y="2503779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399E38-FBF1-8946-9337-4FC738D93A17}"/>
              </a:ext>
            </a:extLst>
          </p:cNvPr>
          <p:cNvSpPr/>
          <p:nvPr/>
        </p:nvSpPr>
        <p:spPr>
          <a:xfrm>
            <a:off x="426920" y="2824348"/>
            <a:ext cx="830619" cy="459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②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2B9C8-8510-E34A-ADCD-0AE50E71C437}"/>
              </a:ext>
            </a:extLst>
          </p:cNvPr>
          <p:cNvSpPr/>
          <p:nvPr/>
        </p:nvSpPr>
        <p:spPr>
          <a:xfrm>
            <a:off x="1349691" y="2042030"/>
            <a:ext cx="476096" cy="626442"/>
          </a:xfrm>
          <a:prstGeom prst="rect">
            <a:avLst/>
          </a:prstGeom>
          <a:solidFill>
            <a:srgbClr val="7030A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063338-9F82-4E4E-9392-93FED263F712}"/>
              </a:ext>
            </a:extLst>
          </p:cNvPr>
          <p:cNvSpPr/>
          <p:nvPr/>
        </p:nvSpPr>
        <p:spPr>
          <a:xfrm>
            <a:off x="2110465" y="224002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④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5B3FFB-F0B9-8842-9F63-0C2EC57A9DCE}"/>
              </a:ext>
            </a:extLst>
          </p:cNvPr>
          <p:cNvSpPr/>
          <p:nvPr/>
        </p:nvSpPr>
        <p:spPr>
          <a:xfrm>
            <a:off x="1164906" y="2667613"/>
            <a:ext cx="830619" cy="45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③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49D82B-8040-9642-8353-83DE867283D3}"/>
              </a:ext>
            </a:extLst>
          </p:cNvPr>
          <p:cNvSpPr txBox="1"/>
          <p:nvPr/>
        </p:nvSpPr>
        <p:spPr>
          <a:xfrm>
            <a:off x="6241616" y="4583353"/>
            <a:ext cx="2833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u="sng" dirty="0"/>
              <a:t>Available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Mobile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Cloud GPU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308EEE-7C23-3A46-83E8-4031826F6557}"/>
              </a:ext>
            </a:extLst>
          </p:cNvPr>
          <p:cNvSpPr txBox="1"/>
          <p:nvPr/>
        </p:nvSpPr>
        <p:spPr>
          <a:xfrm>
            <a:off x="2635315" y="4890780"/>
            <a:ext cx="367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FF0000"/>
                </a:solidFill>
              </a:rPr>
              <a:t>How can we map the two?</a:t>
            </a:r>
            <a:endParaRPr kumimoji="1"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636408" y="5487484"/>
            <a:ext cx="16733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16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4671A6-51AA-4147-947D-45C2265D16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277999"/>
            <a:ext cx="8312728" cy="38739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691794"/>
            <a:ext cx="3726391" cy="3494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28947" y="5234795"/>
            <a:ext cx="6386036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>
              <a:lnSpc>
                <a:spcPct val="70000"/>
              </a:lnSpc>
            </a:pPr>
            <a:r>
              <a:rPr lang="en-US" altLang="ko-KR" sz="2000" dirty="0"/>
              <a:t>Large GPU memory I/O latency</a:t>
            </a:r>
          </a:p>
          <a:p>
            <a:pPr>
              <a:lnSpc>
                <a:spcPct val="70000"/>
              </a:lnSpc>
              <a:spcBef>
                <a:spcPts val="600"/>
              </a:spcBef>
            </a:pPr>
            <a:r>
              <a:rPr lang="en-US" altLang="ko-KR" sz="2000" dirty="0">
                <a:sym typeface="Wingdings" panose="05000000000000000000" pitchFamily="2" charset="2"/>
              </a:rPr>
              <a:t>Incurs high network bandwidth consumption</a:t>
            </a:r>
          </a:p>
        </p:txBody>
      </p:sp>
    </p:spTree>
    <p:extLst>
      <p:ext uri="{BB962C8B-B14F-4D97-AF65-F5344CB8AC3E}">
        <p14:creationId xmlns:p14="http://schemas.microsoft.com/office/powerpoint/2010/main" val="5519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4671A6-51AA-4147-947D-45C2265D16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277999"/>
            <a:ext cx="8312728" cy="38739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691794"/>
            <a:ext cx="3726391" cy="3494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</p:spTree>
    <p:extLst>
      <p:ext uri="{BB962C8B-B14F-4D97-AF65-F5344CB8AC3E}">
        <p14:creationId xmlns:p14="http://schemas.microsoft.com/office/powerpoint/2010/main" val="3220295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4671A6-51AA-4147-947D-45C2265D16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277999"/>
            <a:ext cx="8312728" cy="38739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691794"/>
            <a:ext cx="3726391" cy="3494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72A-A20C-204C-B93F-E6B00153ABF6}"/>
              </a:ext>
            </a:extLst>
          </p:cNvPr>
          <p:cNvSpPr/>
          <p:nvPr/>
        </p:nvSpPr>
        <p:spPr>
          <a:xfrm>
            <a:off x="4059766" y="1230187"/>
            <a:ext cx="4967337" cy="3955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11296F7E-911F-3440-AADC-73A79F26344E}"/>
              </a:ext>
            </a:extLst>
          </p:cNvPr>
          <p:cNvSpPr txBox="1">
            <a:spLocks/>
          </p:cNvSpPr>
          <p:nvPr/>
        </p:nvSpPr>
        <p:spPr>
          <a:xfrm>
            <a:off x="3996266" y="5233655"/>
            <a:ext cx="4572454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Proportional to number of faces</a:t>
            </a:r>
          </a:p>
          <a:p>
            <a:pPr>
              <a:lnSpc>
                <a:spcPct val="70000"/>
              </a:lnSpc>
            </a:pPr>
            <a:r>
              <a:rPr lang="en-US" altLang="ko-KR" sz="2000" dirty="0"/>
              <a:t>166/287 ms per face on mobile GPU</a:t>
            </a:r>
          </a:p>
          <a:p>
            <a:pPr>
              <a:lnSpc>
                <a:spcPct val="70000"/>
              </a:lnSpc>
            </a:pPr>
            <a:r>
              <a:rPr lang="en-US" altLang="ko-KR" sz="2000" dirty="0">
                <a:sym typeface="Wingdings" panose="05000000000000000000" pitchFamily="2" charset="2"/>
              </a:rPr>
              <a:t>6.1/7.5 ms per face on cloud GPU</a:t>
            </a: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</p:spTree>
    <p:extLst>
      <p:ext uri="{BB962C8B-B14F-4D97-AF65-F5344CB8AC3E}">
        <p14:creationId xmlns:p14="http://schemas.microsoft.com/office/powerpoint/2010/main" val="150131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Execution 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4671A6-51AA-4147-947D-45C2265D16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" y="1277999"/>
            <a:ext cx="8312728" cy="38739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FE35-2539-1E46-BE2A-8B05B566E34A}"/>
              </a:ext>
            </a:extLst>
          </p:cNvPr>
          <p:cNvSpPr/>
          <p:nvPr/>
        </p:nvSpPr>
        <p:spPr>
          <a:xfrm>
            <a:off x="269875" y="1691794"/>
            <a:ext cx="3726391" cy="3494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45E72A-A20C-204C-B93F-E6B00153ABF6}"/>
              </a:ext>
            </a:extLst>
          </p:cNvPr>
          <p:cNvSpPr/>
          <p:nvPr/>
        </p:nvSpPr>
        <p:spPr>
          <a:xfrm>
            <a:off x="4059766" y="1230187"/>
            <a:ext cx="4967337" cy="3955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11296F7E-911F-3440-AADC-73A79F26344E}"/>
              </a:ext>
            </a:extLst>
          </p:cNvPr>
          <p:cNvSpPr txBox="1">
            <a:spLocks/>
          </p:cNvSpPr>
          <p:nvPr/>
        </p:nvSpPr>
        <p:spPr>
          <a:xfrm>
            <a:off x="3996266" y="5233423"/>
            <a:ext cx="5909734" cy="132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Proportional to number of faces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Local GPU</a:t>
            </a:r>
            <a:r>
              <a:rPr lang="en-US" altLang="ko-KR" dirty="0"/>
              <a:t>: MobileFaceNet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Cloud GPU</a:t>
            </a:r>
            <a:r>
              <a:rPr lang="en-US" altLang="ko-KR" dirty="0"/>
              <a:t>: ICN + ArcFace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326107B-BC15-474A-BD52-DE6528E77710}"/>
              </a:ext>
            </a:extLst>
          </p:cNvPr>
          <p:cNvSpPr txBox="1">
            <a:spLocks/>
          </p:cNvSpPr>
          <p:nvPr/>
        </p:nvSpPr>
        <p:spPr>
          <a:xfrm>
            <a:off x="130174" y="5235302"/>
            <a:ext cx="4937125" cy="13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ko-KR" b="1" u="sng" dirty="0"/>
              <a:t>High-resolution image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Mobile CPU</a:t>
            </a:r>
          </a:p>
        </p:txBody>
      </p:sp>
    </p:spTree>
    <p:extLst>
      <p:ext uri="{BB962C8B-B14F-4D97-AF65-F5344CB8AC3E}">
        <p14:creationId xmlns:p14="http://schemas.microsoft.com/office/powerpoint/2010/main" val="286341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Spatial Pipelining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234295" y="1387625"/>
            <a:ext cx="8465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Divide image into blocks and pipeline the execution on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mobile CPU &amp; GPU, </a:t>
            </a:r>
            <a:r>
              <a:rPr kumimoji="1" lang="en-US" altLang="ko-KR" sz="2800" b="1" dirty="0"/>
              <a:t>and </a:t>
            </a:r>
            <a:r>
              <a:rPr kumimoji="1" lang="en-US" altLang="ko-KR" sz="2800" b="1" dirty="0">
                <a:solidFill>
                  <a:srgbClr val="FF0000"/>
                </a:solidFill>
              </a:rPr>
              <a:t>cloud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26" y="3720411"/>
            <a:ext cx="7211015" cy="2778323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5"/>
          <a:stretch/>
        </p:blipFill>
        <p:spPr bwMode="auto">
          <a:xfrm>
            <a:off x="848460" y="2534284"/>
            <a:ext cx="7236798" cy="89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09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Humans: How Fast and Accurate?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-174415" y="1489729"/>
            <a:ext cx="961135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75"/>
            <a:ext cx="9144000" cy="5143500"/>
          </a:xfrm>
          <a:prstGeom prst="rect">
            <a:avLst/>
          </a:prstGeom>
        </p:spPr>
      </p:pic>
      <p:pic>
        <p:nvPicPr>
          <p:cNvPr id="10" name="Picture 2" descr="wanted posterì ëí ì´ë¯¸ì§ ê²ìê²°ê³¼">
            <a:extLst>
              <a:ext uri="{FF2B5EF4-FFF2-40B4-BE49-F238E27FC236}">
                <a16:creationId xmlns:a16="http://schemas.microsoft.com/office/drawing/2014/main" id="{7DD10699-D7A5-5642-9D00-F9FCB57A6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49375"/>
            <a:ext cx="1688752" cy="18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" y="1758145"/>
            <a:ext cx="1316774" cy="13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Putting Things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1" y="2131688"/>
            <a:ext cx="8898823" cy="3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7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407517" y="2601157"/>
            <a:ext cx="6182891" cy="3746377"/>
            <a:chOff x="4784210" y="2677526"/>
            <a:chExt cx="3856943" cy="25298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E7698A2-BCF9-E448-B621-3423B6FAD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210" y="2677526"/>
              <a:ext cx="3856943" cy="252982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7ECCCEA-EEFB-C744-8793-F4EFE5139C18}"/>
                </a:ext>
              </a:extLst>
            </p:cNvPr>
            <p:cNvGrpSpPr/>
            <p:nvPr/>
          </p:nvGrpSpPr>
          <p:grpSpPr>
            <a:xfrm>
              <a:off x="6910881" y="3703251"/>
              <a:ext cx="1516606" cy="995630"/>
              <a:chOff x="4921880" y="5025108"/>
              <a:chExt cx="1035862" cy="68002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73CE98F-94C7-7D45-982C-A287B578EF1A}"/>
                  </a:ext>
                </a:extLst>
              </p:cNvPr>
              <p:cNvCxnSpPr/>
              <p:nvPr/>
            </p:nvCxnSpPr>
            <p:spPr>
              <a:xfrm>
                <a:off x="4921880" y="5025108"/>
                <a:ext cx="498997" cy="6800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w="lg" len="lg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7827B-7A13-AB41-BB9B-5BC2E211E080}"/>
                  </a:ext>
                </a:extLst>
              </p:cNvPr>
              <p:cNvSpPr txBox="1"/>
              <p:nvPr/>
            </p:nvSpPr>
            <p:spPr>
              <a:xfrm>
                <a:off x="4921880" y="5112863"/>
                <a:ext cx="1035862" cy="241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rgbClr val="FF0000"/>
                    </a:solidFill>
                  </a:rPr>
                  <a:t>9.26x</a:t>
                </a:r>
                <a:endParaRPr kumimoji="1" lang="ko-KR" altLang="en-US" sz="28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364EA79-C410-6D4B-8A28-AF6802019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1457324"/>
            <a:ext cx="8737599" cy="5035551"/>
          </a:xfrm>
        </p:spPr>
        <p:txBody>
          <a:bodyPr>
            <a:normAutofit/>
          </a:bodyPr>
          <a:lstStyle/>
          <a:p>
            <a:pPr marL="342900" indent="-342900"/>
            <a:r>
              <a:rPr kumimoji="1" lang="en-US" altLang="ko-KR" sz="2800" b="1" dirty="0"/>
              <a:t>Result on a scene with 20 faces (hard/easy faces mixed)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The </a:t>
            </a:r>
            <a:r>
              <a:rPr kumimoji="1" lang="en-US" altLang="ko-KR" sz="2400" dirty="0"/>
              <a:t>gap increases with more crowded scenes</a:t>
            </a:r>
          </a:p>
        </p:txBody>
      </p:sp>
    </p:spTree>
    <p:extLst>
      <p:ext uri="{BB962C8B-B14F-4D97-AF65-F5344CB8AC3E}">
        <p14:creationId xmlns:p14="http://schemas.microsoft.com/office/powerpoint/2010/main" val="1279608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168612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Key Evaluation Results</a:t>
            </a:r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8440"/>
            <a:ext cx="9148835" cy="224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7" y="2024796"/>
            <a:ext cx="7249210" cy="197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7B3EA-D376-C048-959F-173E8D6792E9}"/>
              </a:ext>
            </a:extLst>
          </p:cNvPr>
          <p:cNvSpPr txBox="1"/>
          <p:nvPr/>
        </p:nvSpPr>
        <p:spPr>
          <a:xfrm>
            <a:off x="2021494" y="6187964"/>
            <a:ext cx="521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(</a:t>
            </a:r>
            <a:r>
              <a:rPr kumimoji="1" lang="en-US" altLang="ko-KR" sz="1400" b="1" u="sng" dirty="0"/>
              <a:t>A</a:t>
            </a:r>
            <a:r>
              <a:rPr kumimoji="1" lang="en-US" altLang="ko-KR" sz="1400" dirty="0"/>
              <a:t>: Adaptive recognition, </a:t>
            </a:r>
            <a:r>
              <a:rPr kumimoji="1" lang="en-US" altLang="ko-KR" sz="1400" b="1" u="sng" dirty="0"/>
              <a:t>P</a:t>
            </a:r>
            <a:r>
              <a:rPr kumimoji="1" lang="en-US" altLang="ko-KR" sz="1400" dirty="0"/>
              <a:t>: Spatial pipelining,</a:t>
            </a:r>
            <a:br>
              <a:rPr kumimoji="1" lang="en-US" altLang="ko-KR" sz="1400" dirty="0"/>
            </a:br>
            <a:r>
              <a:rPr kumimoji="1" lang="en-US" altLang="ko-KR" sz="1400" b="1" u="sng" dirty="0"/>
              <a:t>E</a:t>
            </a:r>
            <a:r>
              <a:rPr kumimoji="1" lang="en-US" altLang="ko-KR" sz="1400" dirty="0"/>
              <a:t>: Edge-based background filtering)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A2074-EBDB-7243-9E61-4C8A34624286}"/>
              </a:ext>
            </a:extLst>
          </p:cNvPr>
          <p:cNvSpPr txBox="1"/>
          <p:nvPr/>
        </p:nvSpPr>
        <p:spPr>
          <a:xfrm>
            <a:off x="234294" y="1387625"/>
            <a:ext cx="879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800" b="1" dirty="0"/>
              <a:t>Results on scenes with diverse crowdedness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4673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We present </a:t>
            </a:r>
            <a:r>
              <a:rPr lang="en-US" altLang="ko-KR" sz="2800" dirty="0" err="1"/>
              <a:t>EagleEye</a:t>
            </a:r>
            <a:r>
              <a:rPr lang="en-US" altLang="ko-KR" sz="2800" dirty="0"/>
              <a:t>, an AR-based person identification system on mobile for crowded urban spaces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r>
              <a:rPr lang="en-US" altLang="ko-KR" sz="2800" dirty="0">
                <a:sym typeface="Wingdings" panose="05000000000000000000" pitchFamily="2" charset="2"/>
              </a:rPr>
              <a:t>Identity-Clarification Network for LR face recognition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Utilize reference images to fine-tune the network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78% TP increase at the cost of 14% FP</a:t>
            </a:r>
          </a:p>
          <a:p>
            <a:r>
              <a:rPr lang="en-US" altLang="ko-KR" sz="2800" dirty="0">
                <a:sym typeface="Wingdings" panose="05000000000000000000" pitchFamily="2" charset="2"/>
              </a:rPr>
              <a:t>Multi-DNN Content-Adaptive Parallel Execution for multi-DNN execution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946 ms latency (9.07x </a:t>
            </a:r>
            <a:r>
              <a:rPr lang="en-US" altLang="ko-KR" sz="2400">
                <a:sym typeface="Wingdings" panose="05000000000000000000" pitchFamily="2" charset="2"/>
              </a:rPr>
              <a:t>gain over </a:t>
            </a:r>
            <a:r>
              <a:rPr lang="en-US" altLang="ko-KR" sz="2400" dirty="0">
                <a:sym typeface="Wingdings" panose="05000000000000000000" pitchFamily="2" charset="2"/>
              </a:rPr>
              <a:t>baseline in crowded scenes)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Generalizable to various multi-DNN-enabled applications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9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43934" y="1691528"/>
            <a:ext cx="9000066" cy="5052173"/>
            <a:chOff x="-1" y="0"/>
            <a:chExt cx="12217013" cy="6858001"/>
          </a:xfrm>
        </p:grpSpPr>
        <p:grpSp>
          <p:nvGrpSpPr>
            <p:cNvPr id="12" name="Gruppieren 9"/>
            <p:cNvGrpSpPr/>
            <p:nvPr/>
          </p:nvGrpSpPr>
          <p:grpSpPr>
            <a:xfrm>
              <a:off x="-1" y="0"/>
              <a:ext cx="12217013" cy="6858001"/>
              <a:chOff x="-1" y="0"/>
              <a:chExt cx="12217013" cy="6858001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326"/>
              <a:stretch/>
            </p:blipFill>
            <p:spPr bwMode="auto">
              <a:xfrm flipV="1">
                <a:off x="5099775" y="0"/>
                <a:ext cx="7117237" cy="6858000"/>
              </a:xfrm>
              <a:prstGeom prst="rect">
                <a:avLst/>
              </a:prstGeom>
              <a:noFill/>
            </p:spPr>
          </p:pic>
          <p:sp>
            <p:nvSpPr>
              <p:cNvPr id="14" name="Rechteck 8"/>
              <p:cNvSpPr/>
              <p:nvPr/>
            </p:nvSpPr>
            <p:spPr bwMode="gray">
              <a:xfrm>
                <a:off x="-1" y="1"/>
                <a:ext cx="5099776" cy="6858000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108000" tIns="108000" rIns="144000" bIns="72000" rtlCol="0" anchor="ctr"/>
              <a:lstStyle/>
              <a:p>
                <a:pPr marL="190800" indent="-190800" algn="ctr">
                  <a:lnSpc>
                    <a:spcPct val="95000"/>
                  </a:lnSpc>
                  <a:spcAft>
                    <a:spcPts val="800"/>
                  </a:spcAft>
                  <a:buClr>
                    <a:srgbClr val="969696"/>
                  </a:buClr>
                  <a:buFont typeface="Wingdings" pitchFamily="2" charset="2"/>
                  <a:buChar char="§"/>
                </a:pPr>
                <a:endParaRPr lang="en-US" sz="1600" noProof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5" name="Gruppieren 10"/>
            <p:cNvGrpSpPr/>
            <p:nvPr/>
          </p:nvGrpSpPr>
          <p:grpSpPr>
            <a:xfrm>
              <a:off x="577074" y="2281594"/>
              <a:ext cx="7740268" cy="2527611"/>
              <a:chOff x="577074" y="2281594"/>
              <a:chExt cx="7740268" cy="2527611"/>
            </a:xfrm>
          </p:grpSpPr>
          <p:sp>
            <p:nvSpPr>
              <p:cNvPr id="16" name="Textfeld 6"/>
              <p:cNvSpPr txBox="1"/>
              <p:nvPr/>
            </p:nvSpPr>
            <p:spPr bwMode="gray">
              <a:xfrm>
                <a:off x="577074" y="2658331"/>
                <a:ext cx="6776156" cy="1927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de-DE" sz="6000" b="1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Thank you </a:t>
                </a:r>
                <a:br>
                  <a:rPr lang="de-DE" sz="4800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</a:br>
                <a:r>
                  <a:rPr lang="de-DE" sz="5400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for your attention</a:t>
                </a:r>
              </a:p>
            </p:txBody>
          </p:sp>
          <p:sp>
            <p:nvSpPr>
              <p:cNvPr id="17" name="Textfeld 7"/>
              <p:cNvSpPr txBox="1"/>
              <p:nvPr/>
            </p:nvSpPr>
            <p:spPr>
              <a:xfrm>
                <a:off x="7413878" y="2281594"/>
                <a:ext cx="903464" cy="2527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500" b="1" noProof="1">
                    <a:ln w="12700">
                      <a:noFill/>
                    </a:ln>
                    <a:solidFill>
                      <a:srgbClr val="B2B2B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847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0675" y="416371"/>
            <a:ext cx="9208870" cy="5699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Vulnerability to Cognitive Overload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51" y="3151596"/>
            <a:ext cx="9128889" cy="264703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B41E50-D13B-904C-BFBF-77BBAF9C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1366160"/>
            <a:ext cx="8737599" cy="5035551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Latency/accuracy of humans finding a target person on images displayed on laptop screen</a:t>
            </a:r>
          </a:p>
          <a:p>
            <a:pPr lvl="1"/>
            <a:r>
              <a:rPr lang="en-US" altLang="ko-KR" sz="2400" dirty="0"/>
              <a:t>25 participants, 15 images per participant</a:t>
            </a:r>
          </a:p>
        </p:txBody>
      </p:sp>
    </p:spTree>
    <p:extLst>
      <p:ext uri="{BB962C8B-B14F-4D97-AF65-F5344CB8AC3E}">
        <p14:creationId xmlns:p14="http://schemas.microsoft.com/office/powerpoint/2010/main" val="170266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5" y="368107"/>
            <a:ext cx="9550466" cy="689583"/>
          </a:xfrm>
        </p:spPr>
        <p:txBody>
          <a:bodyPr/>
          <a:lstStyle/>
          <a:p>
            <a:r>
              <a:rPr lang="en-US" altLang="ko-KR" dirty="0"/>
              <a:t>EagleEye: AR Person Identification System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974" t="16828" r="19852" b="12975"/>
          <a:stretch/>
        </p:blipFill>
        <p:spPr>
          <a:xfrm>
            <a:off x="0" y="1157400"/>
            <a:ext cx="9134168" cy="57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#1: Identification Accuracy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40" name="Picture 2" descr="C:\Users\AAA\Desktop\samples\2_Demonstration_Demonstration_Or_Protest_2_9.jpg">
            <a:extLst>
              <a:ext uri="{FF2B5EF4-FFF2-40B4-BE49-F238E27FC236}">
                <a16:creationId xmlns:a16="http://schemas.microsoft.com/office/drawing/2014/main" id="{36C7B77A-FDCA-7A48-BF9C-C7DB2D51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" y="2472536"/>
            <a:ext cx="5923170" cy="39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LEE\Desktop\2_Demonstration_Demonstration_Or_Protest_2_9.jpg">
            <a:extLst>
              <a:ext uri="{FF2B5EF4-FFF2-40B4-BE49-F238E27FC236}">
                <a16:creationId xmlns:a16="http://schemas.microsoft.com/office/drawing/2014/main" id="{72150C79-2AE5-484C-BD38-B3D8F7E7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3648691"/>
            <a:ext cx="1139493" cy="14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C:\Users\AAA\Desktop\samples\2_Demonstration_Demonstration_Or_Protest_2_9 (1).jpg">
            <a:extLst>
              <a:ext uri="{FF2B5EF4-FFF2-40B4-BE49-F238E27FC236}">
                <a16:creationId xmlns:a16="http://schemas.microsoft.com/office/drawing/2014/main" id="{736B9DE0-79CC-4B47-8061-4468F89A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5140815"/>
            <a:ext cx="1139493" cy="13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LEE\Desktop\2_Demonstration_Demonstration_Or_Protest_2_9 (3).jpg">
            <a:extLst>
              <a:ext uri="{FF2B5EF4-FFF2-40B4-BE49-F238E27FC236}">
                <a16:creationId xmlns:a16="http://schemas.microsoft.com/office/drawing/2014/main" id="{A03C42B1-563B-CF4D-B207-7D267A3F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111" y="2096111"/>
            <a:ext cx="1108098" cy="146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000555-29F1-564F-AE1D-A3B6ACB91D2A}"/>
              </a:ext>
            </a:extLst>
          </p:cNvPr>
          <p:cNvSpPr/>
          <p:nvPr/>
        </p:nvSpPr>
        <p:spPr>
          <a:xfrm>
            <a:off x="4182986" y="3867961"/>
            <a:ext cx="115687" cy="12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80415A-AF49-5649-BE73-423032FFA7FE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 flipV="1">
            <a:off x="4298673" y="2830134"/>
            <a:ext cx="2885438" cy="1099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2EDEFD7-DCD4-1649-B6F8-C53F84C48591}"/>
              </a:ext>
            </a:extLst>
          </p:cNvPr>
          <p:cNvSpPr/>
          <p:nvPr/>
        </p:nvSpPr>
        <p:spPr>
          <a:xfrm>
            <a:off x="4037776" y="3961447"/>
            <a:ext cx="115687" cy="12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8C29141-E137-D447-854B-DE3554C7847E}"/>
              </a:ext>
            </a:extLst>
          </p:cNvPr>
          <p:cNvCxnSpPr>
            <a:cxnSpLocks/>
            <a:stCxn id="50" idx="3"/>
            <a:endCxn id="44" idx="1"/>
          </p:cNvCxnSpPr>
          <p:nvPr/>
        </p:nvCxnSpPr>
        <p:spPr>
          <a:xfrm>
            <a:off x="4153463" y="4022671"/>
            <a:ext cx="3030648" cy="3428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BE2EF8-5EBD-F543-91AA-8CDF8F0CF45C}"/>
              </a:ext>
            </a:extLst>
          </p:cNvPr>
          <p:cNvSpPr/>
          <p:nvPr/>
        </p:nvSpPr>
        <p:spPr>
          <a:xfrm>
            <a:off x="4219279" y="4208927"/>
            <a:ext cx="127256" cy="134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6BB8F5E-397A-D54F-9A65-313EC4840509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>
            <a:off x="4346535" y="4276274"/>
            <a:ext cx="2837576" cy="15405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238133" y="1424262"/>
            <a:ext cx="8863342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Faces captured from distance lack facial details</a:t>
            </a:r>
            <a:endParaRPr lang="en-US" altLang="ko-KR" sz="28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251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 #1: Identification Accuracy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39067E-4E95-464D-87F9-C1C0E663EBE9}"/>
              </a:ext>
            </a:extLst>
          </p:cNvPr>
          <p:cNvGrpSpPr/>
          <p:nvPr/>
        </p:nvGrpSpPr>
        <p:grpSpPr>
          <a:xfrm>
            <a:off x="1678244" y="1416064"/>
            <a:ext cx="5659034" cy="1489197"/>
            <a:chOff x="1773085" y="1818018"/>
            <a:chExt cx="5659034" cy="14891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0C070C-3FD5-794E-BBC9-9FE91683717B}"/>
                </a:ext>
              </a:extLst>
            </p:cNvPr>
            <p:cNvSpPr txBox="1"/>
            <p:nvPr/>
          </p:nvSpPr>
          <p:spPr>
            <a:xfrm>
              <a:off x="2261834" y="1818018"/>
              <a:ext cx="4635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800" b="1" dirty="0"/>
                <a:t>“Ideal” face recognition</a:t>
              </a:r>
              <a:endParaRPr kumimoji="1" lang="ko-KR" altLang="en-US" sz="2800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A506280-4278-9A4C-B9DA-D889741A9735}"/>
                </a:ext>
              </a:extLst>
            </p:cNvPr>
            <p:cNvGrpSpPr/>
            <p:nvPr/>
          </p:nvGrpSpPr>
          <p:grpSpPr>
            <a:xfrm>
              <a:off x="1773085" y="2326454"/>
              <a:ext cx="5659034" cy="980761"/>
              <a:chOff x="1773085" y="2429375"/>
              <a:chExt cx="5659034" cy="98076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44F4D8AC-9021-1E43-BA3F-E14C14D07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73085" y="2429375"/>
                <a:ext cx="913474" cy="91996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0BE4CE-A91E-D645-82F3-631331F68C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22933" y="2478549"/>
                <a:ext cx="883492" cy="93158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E7E5F43-359D-0E44-B6DF-692470930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04553" y="2478556"/>
                <a:ext cx="927566" cy="86124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F333574-4343-6944-9000-489B38CEF1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>
              <a:xfrm>
                <a:off x="5530114" y="2478549"/>
                <a:ext cx="929164" cy="86125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E9E4F920-3878-6C40-AE10-44456B8FF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58628" y="2455622"/>
                <a:ext cx="957714" cy="90734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F99C30F-5252-7D4C-8C9A-2E4EC40CB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66841" y="2455622"/>
                <a:ext cx="921476" cy="892975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4FD9FCB-9B01-6C44-8380-84EE2F174F18}"/>
              </a:ext>
            </a:extLst>
          </p:cNvPr>
          <p:cNvGrpSpPr/>
          <p:nvPr/>
        </p:nvGrpSpPr>
        <p:grpSpPr>
          <a:xfrm>
            <a:off x="168275" y="3038995"/>
            <a:ext cx="8857137" cy="3185109"/>
            <a:chOff x="168275" y="3038995"/>
            <a:chExt cx="8857137" cy="318510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34B2F0-9807-F14E-9965-5D47A6C4831B}"/>
                </a:ext>
              </a:extLst>
            </p:cNvPr>
            <p:cNvGrpSpPr/>
            <p:nvPr/>
          </p:nvGrpSpPr>
          <p:grpSpPr>
            <a:xfrm>
              <a:off x="168275" y="3600878"/>
              <a:ext cx="8857137" cy="2623226"/>
              <a:chOff x="168275" y="3600878"/>
              <a:chExt cx="8857137" cy="262322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9D48D9-46A3-9743-AAFE-AA856802D4DC}"/>
                  </a:ext>
                </a:extLst>
              </p:cNvPr>
              <p:cNvGrpSpPr/>
              <p:nvPr/>
            </p:nvGrpSpPr>
            <p:grpSpPr>
              <a:xfrm>
                <a:off x="168275" y="4082553"/>
                <a:ext cx="2005123" cy="2141551"/>
                <a:chOff x="1442615" y="2208785"/>
                <a:chExt cx="2005123" cy="214155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D872911-5FC8-3E4D-92C5-BB81EB84156A}"/>
                    </a:ext>
                  </a:extLst>
                </p:cNvPr>
                <p:cNvGrpSpPr/>
                <p:nvPr/>
              </p:nvGrpSpPr>
              <p:grpSpPr>
                <a:xfrm>
                  <a:off x="1442615" y="2493431"/>
                  <a:ext cx="2005123" cy="1856905"/>
                  <a:chOff x="1423374" y="2645867"/>
                  <a:chExt cx="2005123" cy="1851426"/>
                </a:xfrm>
              </p:grpSpPr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5376B9AF-B399-5B42-BF5F-384B166785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23374" y="2645867"/>
                    <a:ext cx="2005123" cy="957433"/>
                  </a:xfrm>
                  <a:prstGeom prst="rect">
                    <a:avLst/>
                  </a:prstGeom>
                </p:spPr>
              </p:pic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A52FE9EF-3755-D043-B498-9F5054001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53356" y="3603300"/>
                    <a:ext cx="1968736" cy="89399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BFA509-2999-684B-8EDD-6812128FB128}"/>
                    </a:ext>
                  </a:extLst>
                </p:cNvPr>
                <p:cNvSpPr txBox="1"/>
                <p:nvPr/>
              </p:nvSpPr>
              <p:spPr>
                <a:xfrm>
                  <a:off x="1686206" y="2208785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Pose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CA10581-41BC-4B44-AADC-CF7263743848}"/>
                  </a:ext>
                </a:extLst>
              </p:cNvPr>
              <p:cNvGrpSpPr/>
              <p:nvPr/>
            </p:nvGrpSpPr>
            <p:grpSpPr>
              <a:xfrm>
                <a:off x="7167085" y="4067924"/>
                <a:ext cx="1858327" cy="2104540"/>
                <a:chOff x="1442615" y="4297171"/>
                <a:chExt cx="1858327" cy="2104540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D7FA696A-DB57-6E45-A586-6761BA083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"/>
                <a:stretch/>
              </p:blipFill>
              <p:spPr>
                <a:xfrm>
                  <a:off x="1442615" y="4646460"/>
                  <a:ext cx="1858327" cy="175525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3B7C404-0720-5C4B-B1A2-CDE85370F18E}"/>
                    </a:ext>
                  </a:extLst>
                </p:cNvPr>
                <p:cNvSpPr txBox="1"/>
                <p:nvPr/>
              </p:nvSpPr>
              <p:spPr>
                <a:xfrm>
                  <a:off x="1612808" y="4297171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Resolution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72B5C54-2797-4D4B-85D3-F5F373389F44}"/>
                  </a:ext>
                </a:extLst>
              </p:cNvPr>
              <p:cNvGrpSpPr/>
              <p:nvPr/>
            </p:nvGrpSpPr>
            <p:grpSpPr>
              <a:xfrm>
                <a:off x="4717337" y="4121089"/>
                <a:ext cx="2102384" cy="2051375"/>
                <a:chOff x="5239363" y="4350336"/>
                <a:chExt cx="2102384" cy="2051375"/>
              </a:xfrm>
            </p:grpSpPr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7D72AB00-A7AE-5F43-B62B-DCEA59A2D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9363" y="4646460"/>
                  <a:ext cx="2102384" cy="175525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24A296F-560D-EB48-86EC-2D880DF19994}"/>
                    </a:ext>
                  </a:extLst>
                </p:cNvPr>
                <p:cNvSpPr txBox="1"/>
                <p:nvPr/>
              </p:nvSpPr>
              <p:spPr>
                <a:xfrm>
                  <a:off x="5542218" y="4350336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Illumination</a:t>
                  </a:r>
                  <a:endParaRPr kumimoji="1" lang="ko-KR" altLang="en-US" sz="2000" dirty="0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B214A06-710B-464B-86E3-93FC8B3E4622}"/>
                  </a:ext>
                </a:extLst>
              </p:cNvPr>
              <p:cNvGrpSpPr/>
              <p:nvPr/>
            </p:nvGrpSpPr>
            <p:grpSpPr>
              <a:xfrm>
                <a:off x="2267589" y="4097795"/>
                <a:ext cx="2102384" cy="2112065"/>
                <a:chOff x="5239363" y="2238271"/>
                <a:chExt cx="2102384" cy="2112065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29D15027-1282-8E47-BFB4-CDAFDA0A1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39363" y="2522593"/>
                  <a:ext cx="2102384" cy="1827743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6D03DF-284B-DA49-B3E0-39BE11665F4D}"/>
                    </a:ext>
                  </a:extLst>
                </p:cNvPr>
                <p:cNvSpPr txBox="1"/>
                <p:nvPr/>
              </p:nvSpPr>
              <p:spPr>
                <a:xfrm>
                  <a:off x="5586727" y="2238271"/>
                  <a:ext cx="15179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2000" dirty="0"/>
                    <a:t>Occlusion</a:t>
                  </a:r>
                  <a:endParaRPr kumimoji="1" lang="ko-KR" altLang="en-US" sz="20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6D74F4-3C91-884E-8954-38CE33D7065E}"/>
                  </a:ext>
                </a:extLst>
              </p:cNvPr>
              <p:cNvSpPr txBox="1"/>
              <p:nvPr/>
            </p:nvSpPr>
            <p:spPr>
              <a:xfrm>
                <a:off x="1356995" y="3600878"/>
                <a:ext cx="6105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800" b="1" dirty="0">
                    <a:solidFill>
                      <a:srgbClr val="FF0000"/>
                    </a:solidFill>
                  </a:rPr>
                  <a:t>“Unconstrained” </a:t>
                </a:r>
                <a:r>
                  <a:rPr kumimoji="1" lang="en-US" altLang="ko-KR" sz="2800" b="1" dirty="0"/>
                  <a:t>face recognition</a:t>
                </a:r>
                <a:endParaRPr kumimoji="1" lang="ko-KR" altLang="en-US" sz="2800" b="1" dirty="0"/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35AF0E1-5DF1-D347-BCED-77080F49FB5C}"/>
                </a:ext>
              </a:extLst>
            </p:cNvPr>
            <p:cNvCxnSpPr>
              <a:cxnSpLocks/>
            </p:cNvCxnSpPr>
            <p:nvPr/>
          </p:nvCxnSpPr>
          <p:spPr>
            <a:xfrm>
              <a:off x="4566247" y="3038995"/>
              <a:ext cx="0" cy="4801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A08B49-6DCF-C54A-BEF9-F318C29D8C18}"/>
              </a:ext>
            </a:extLst>
          </p:cNvPr>
          <p:cNvSpPr txBox="1"/>
          <p:nvPr/>
        </p:nvSpPr>
        <p:spPr>
          <a:xfrm>
            <a:off x="7088675" y="3239619"/>
            <a:ext cx="2162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Performance </a:t>
            </a:r>
          </a:p>
          <a:p>
            <a:pPr algn="ctr"/>
            <a:r>
              <a:rPr kumimoji="1" lang="en-US" altLang="ko-KR" sz="2800" b="1" dirty="0">
                <a:solidFill>
                  <a:srgbClr val="FF0000"/>
                </a:solidFill>
              </a:rPr>
              <a:t>bottleneck</a:t>
            </a:r>
            <a:endParaRPr kumimoji="1"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A92095-7481-3B41-A521-3A5172DC48FD}"/>
              </a:ext>
            </a:extLst>
          </p:cNvPr>
          <p:cNvSpPr txBox="1"/>
          <p:nvPr/>
        </p:nvSpPr>
        <p:spPr>
          <a:xfrm>
            <a:off x="3330975" y="6216302"/>
            <a:ext cx="622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/>
              <a:t>(* evaluated with ArcFace on VGGFace2 testset)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3772" y="4395219"/>
            <a:ext cx="2260228" cy="18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737599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Why is LR Face Recognition Difficult?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B519FF8B-7B33-EA4E-8A51-856480C70DDF}"/>
              </a:ext>
            </a:extLst>
          </p:cNvPr>
          <p:cNvSpPr txBox="1">
            <a:spLocks/>
          </p:cNvSpPr>
          <p:nvPr/>
        </p:nvSpPr>
        <p:spPr>
          <a:xfrm>
            <a:off x="-170917" y="1450564"/>
            <a:ext cx="8674229" cy="545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2800" b="1" dirty="0">
                <a:sym typeface="Wingdings" panose="05000000000000000000" pitchFamily="2" charset="2"/>
              </a:rPr>
              <a:t>Low resolution results in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blurry decision boundaries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-170917" y="2270287"/>
            <a:ext cx="9255095" cy="4521693"/>
            <a:chOff x="200611" y="1483890"/>
            <a:chExt cx="8761354" cy="412654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A9B89D-E4D8-3E4C-B9DC-AF079DCECB05}"/>
                </a:ext>
              </a:extLst>
            </p:cNvPr>
            <p:cNvGrpSpPr/>
            <p:nvPr/>
          </p:nvGrpSpPr>
          <p:grpSpPr>
            <a:xfrm>
              <a:off x="721150" y="1483890"/>
              <a:ext cx="1803290" cy="1293698"/>
              <a:chOff x="556832" y="1426942"/>
              <a:chExt cx="1803290" cy="129369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B1D3C-E323-6C42-B5AA-28AB92F3E956}"/>
                  </a:ext>
                </a:extLst>
              </p:cNvPr>
              <p:cNvSpPr txBox="1"/>
              <p:nvPr/>
            </p:nvSpPr>
            <p:spPr>
              <a:xfrm>
                <a:off x="792926" y="1426942"/>
                <a:ext cx="1325624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112x112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6468BA-2FF0-7B4B-AA42-7E8656D81FCF}"/>
                  </a:ext>
                </a:extLst>
              </p:cNvPr>
              <p:cNvGrpSpPr/>
              <p:nvPr/>
            </p:nvGrpSpPr>
            <p:grpSpPr>
              <a:xfrm>
                <a:off x="556832" y="1860088"/>
                <a:ext cx="1803290" cy="860552"/>
                <a:chOff x="568978" y="1871742"/>
                <a:chExt cx="1803290" cy="860552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BE93DC01-6E2A-6347-B5AB-62D8ECEEF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978" y="1871742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B96BB429-439C-AA42-89AE-F6827369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1716" y="1871742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D9B61C-20EE-F045-81DD-84822FA75B35}"/>
                </a:ext>
              </a:extLst>
            </p:cNvPr>
            <p:cNvGrpSpPr/>
            <p:nvPr/>
          </p:nvGrpSpPr>
          <p:grpSpPr>
            <a:xfrm>
              <a:off x="2827975" y="1495110"/>
              <a:ext cx="1803290" cy="1288480"/>
              <a:chOff x="2530149" y="1438164"/>
              <a:chExt cx="1803290" cy="128848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61C16E-4D6A-0049-AC57-8217E4E7439B}"/>
                  </a:ext>
                </a:extLst>
              </p:cNvPr>
              <p:cNvSpPr txBox="1"/>
              <p:nvPr/>
            </p:nvSpPr>
            <p:spPr>
              <a:xfrm>
                <a:off x="2882972" y="1438164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56x56</a:t>
                </a: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3990405-7229-E146-B9B3-AB4B601A2BE9}"/>
                  </a:ext>
                </a:extLst>
              </p:cNvPr>
              <p:cNvGrpSpPr/>
              <p:nvPr/>
            </p:nvGrpSpPr>
            <p:grpSpPr>
              <a:xfrm>
                <a:off x="2530149" y="1860088"/>
                <a:ext cx="1803290" cy="866556"/>
                <a:chOff x="571109" y="2751033"/>
                <a:chExt cx="1803290" cy="866556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041CFC64-8862-AA4A-ADE6-3A3ECD08A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109" y="2751033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322D9668-499E-A14D-8319-5508AE9DB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3847" y="2757037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141701-43B9-0346-A5F3-F04B7CD08670}"/>
                </a:ext>
              </a:extLst>
            </p:cNvPr>
            <p:cNvGrpSpPr/>
            <p:nvPr/>
          </p:nvGrpSpPr>
          <p:grpSpPr>
            <a:xfrm>
              <a:off x="4851645" y="1495111"/>
              <a:ext cx="1803988" cy="1282477"/>
              <a:chOff x="4473815" y="1438163"/>
              <a:chExt cx="1803988" cy="12824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0BEBBC-3F73-A341-87C3-35210894AB7C}"/>
                  </a:ext>
                </a:extLst>
              </p:cNvPr>
              <p:cNvSpPr txBox="1"/>
              <p:nvPr/>
            </p:nvSpPr>
            <p:spPr>
              <a:xfrm>
                <a:off x="4834553" y="1438163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28x28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75734AC-A7F3-CF40-9DED-EBC27D12EFDF}"/>
                  </a:ext>
                </a:extLst>
              </p:cNvPr>
              <p:cNvGrpSpPr/>
              <p:nvPr/>
            </p:nvGrpSpPr>
            <p:grpSpPr>
              <a:xfrm>
                <a:off x="4473815" y="1860088"/>
                <a:ext cx="1803988" cy="860552"/>
                <a:chOff x="568280" y="3688200"/>
                <a:chExt cx="1803988" cy="86055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6B0CCCEF-9529-3F48-A963-3E8F17B6B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1716" y="3688200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CA1D88F-5F30-114D-B85F-45B0303CB8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8280" y="3688200"/>
                  <a:ext cx="860552" cy="8605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293A19C-2CC4-8043-AE0F-687C29D2DAC3}"/>
                </a:ext>
              </a:extLst>
            </p:cNvPr>
            <p:cNvGrpSpPr/>
            <p:nvPr/>
          </p:nvGrpSpPr>
          <p:grpSpPr>
            <a:xfrm>
              <a:off x="6838381" y="1495110"/>
              <a:ext cx="1808769" cy="1285061"/>
              <a:chOff x="6674063" y="1438162"/>
              <a:chExt cx="1808769" cy="128506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203968-5DA2-4E4F-B815-A54A9C9D452A}"/>
                  </a:ext>
                </a:extLst>
              </p:cNvPr>
              <p:cNvSpPr txBox="1"/>
              <p:nvPr/>
            </p:nvSpPr>
            <p:spPr>
              <a:xfrm>
                <a:off x="7030669" y="1438162"/>
                <a:ext cx="1095557" cy="461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14x14</a:t>
                </a: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9731A7D-FAC1-3F45-A3F0-AFA655916E7F}"/>
                  </a:ext>
                </a:extLst>
              </p:cNvPr>
              <p:cNvGrpSpPr/>
              <p:nvPr/>
            </p:nvGrpSpPr>
            <p:grpSpPr>
              <a:xfrm>
                <a:off x="6674063" y="1860088"/>
                <a:ext cx="1808769" cy="863135"/>
                <a:chOff x="563499" y="4611529"/>
                <a:chExt cx="1808769" cy="863135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D991B880-FC0D-D944-87C8-071AB9CF1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11716" y="4611529"/>
                  <a:ext cx="860552" cy="860552"/>
                </a:xfrm>
                <a:prstGeom prst="rect">
                  <a:avLst/>
                </a:prstGeom>
              </p:spPr>
            </p:pic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03484F0C-C478-5142-8B99-B8B9CCB7A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499" y="4614112"/>
                  <a:ext cx="860552" cy="86055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2B6BAB-5EDA-684D-A5E6-87010568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0611" y="3095833"/>
              <a:ext cx="2514600" cy="25146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E173610-1910-9D4D-A67F-91F0FCB9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37045" y="3094284"/>
              <a:ext cx="2514600" cy="25146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27EA7AC-AE40-A449-98F3-EA7FCCCA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23794" y="3095833"/>
              <a:ext cx="2514600" cy="25146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5ACB91C-AC26-6B41-8292-7CBF75D5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47365" y="3073986"/>
              <a:ext cx="2514600" cy="2514600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B494D18-EF10-854A-A003-E79DE598C610}"/>
                </a:ext>
              </a:extLst>
            </p:cNvPr>
            <p:cNvSpPr/>
            <p:nvPr/>
          </p:nvSpPr>
          <p:spPr>
            <a:xfrm>
              <a:off x="7560435" y="4034000"/>
              <a:ext cx="576972" cy="556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079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40E79A-0D76-5B45-A87B-1167716735FB}"/>
              </a:ext>
            </a:extLst>
          </p:cNvPr>
          <p:cNvGrpSpPr/>
          <p:nvPr/>
        </p:nvGrpSpPr>
        <p:grpSpPr>
          <a:xfrm>
            <a:off x="4447511" y="3168840"/>
            <a:ext cx="2610635" cy="3405060"/>
            <a:chOff x="4499466" y="3354279"/>
            <a:chExt cx="2413671" cy="305971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9B7639A-D5F7-9F47-8155-939BF70F8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99466" y="3647935"/>
              <a:ext cx="2413671" cy="276606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383328-11B0-4746-8B2B-D5C5D52ED6A4}"/>
                </a:ext>
              </a:extLst>
            </p:cNvPr>
            <p:cNvSpPr txBox="1"/>
            <p:nvPr/>
          </p:nvSpPr>
          <p:spPr>
            <a:xfrm>
              <a:off x="5120447" y="3354279"/>
              <a:ext cx="1095557" cy="40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altLang="ko-KR" sz="2000" b="1" dirty="0"/>
                <a:t>14x14</a:t>
              </a: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62466" y="427946"/>
            <a:ext cx="8370090" cy="569904"/>
          </a:xfrm>
        </p:spPr>
        <p:txBody>
          <a:bodyPr>
            <a:noAutofit/>
          </a:bodyPr>
          <a:lstStyle/>
          <a:p>
            <a:r>
              <a:rPr lang="en-US" altLang="ko-KR" dirty="0"/>
              <a:t>Apply Image Super-Resolution?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641E8-BAE3-4ABA-8BDE-0A035E79E3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그림 8" hidden="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183" y="5100130"/>
            <a:ext cx="5872163" cy="1383221"/>
          </a:xfrm>
          <a:prstGeom prst="rect">
            <a:avLst/>
          </a:prstGeom>
        </p:spPr>
      </p:pic>
      <p:sp>
        <p:nvSpPr>
          <p:cNvPr id="2" name="AutoShape 8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0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optical lens iphone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F0E027-DA6A-C34F-89C9-20C605752128}"/>
              </a:ext>
            </a:extLst>
          </p:cNvPr>
          <p:cNvGrpSpPr/>
          <p:nvPr/>
        </p:nvGrpSpPr>
        <p:grpSpPr>
          <a:xfrm>
            <a:off x="2866513" y="3188486"/>
            <a:ext cx="1900975" cy="2859264"/>
            <a:chOff x="7414058" y="3885975"/>
            <a:chExt cx="1728159" cy="25993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E1E0E8F-4DC3-A749-8BAE-09B1B4651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70223" y="5404919"/>
              <a:ext cx="1215830" cy="108038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8C383DD-0824-7747-A5A9-ACDC667956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4868" y="4275636"/>
              <a:ext cx="1191186" cy="10591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8FC4AF-8489-E94A-9905-49F7CC3B96AF}"/>
                </a:ext>
              </a:extLst>
            </p:cNvPr>
            <p:cNvSpPr txBox="1"/>
            <p:nvPr/>
          </p:nvSpPr>
          <p:spPr>
            <a:xfrm>
              <a:off x="7414058" y="3885975"/>
              <a:ext cx="17281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Ground truth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B47218-1D40-9047-9678-AF973A0F12E4}"/>
              </a:ext>
            </a:extLst>
          </p:cNvPr>
          <p:cNvGrpSpPr/>
          <p:nvPr/>
        </p:nvGrpSpPr>
        <p:grpSpPr>
          <a:xfrm>
            <a:off x="22664" y="3172158"/>
            <a:ext cx="1571054" cy="2870758"/>
            <a:chOff x="4589362" y="3875526"/>
            <a:chExt cx="1428231" cy="26097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06594C9-3248-6541-B599-05DF2823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5404919"/>
              <a:ext cx="1220709" cy="10803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F412970-2A46-6448-9106-495F7AA8E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468" y="4276056"/>
              <a:ext cx="1220709" cy="107057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DE5E34-2B19-1C43-B962-8854761A704F}"/>
                </a:ext>
              </a:extLst>
            </p:cNvPr>
            <p:cNvSpPr txBox="1"/>
            <p:nvPr/>
          </p:nvSpPr>
          <p:spPr>
            <a:xfrm>
              <a:off x="4589362" y="3875526"/>
              <a:ext cx="1428231" cy="363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LR face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B53F1-EE77-5A42-B324-7AF0DF0AD880}"/>
              </a:ext>
            </a:extLst>
          </p:cNvPr>
          <p:cNvGrpSpPr/>
          <p:nvPr/>
        </p:nvGrpSpPr>
        <p:grpSpPr>
          <a:xfrm>
            <a:off x="1360341" y="3198373"/>
            <a:ext cx="1900975" cy="2845319"/>
            <a:chOff x="5874833" y="3898652"/>
            <a:chExt cx="1728159" cy="2586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02A1FC9-3F43-424A-956B-2EB8C9E08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4275636"/>
              <a:ext cx="1215830" cy="106950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CF4BEC7-6FB2-B84C-809B-76F3833E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30999" y="5404919"/>
              <a:ext cx="1215830" cy="10803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0372C4-3AB5-ED4C-9476-4F739C1791DE}"/>
                </a:ext>
              </a:extLst>
            </p:cNvPr>
            <p:cNvSpPr txBox="1"/>
            <p:nvPr/>
          </p:nvSpPr>
          <p:spPr>
            <a:xfrm>
              <a:off x="5874833" y="3898652"/>
              <a:ext cx="1728159" cy="363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GAN</a:t>
              </a:r>
            </a:p>
          </p:txBody>
        </p:sp>
      </p:grpSp>
      <p:sp>
        <p:nvSpPr>
          <p:cNvPr id="36" name="내용 개체 틀 5">
            <a:extLst>
              <a:ext uri="{FF2B5EF4-FFF2-40B4-BE49-F238E27FC236}">
                <a16:creationId xmlns:a16="http://schemas.microsoft.com/office/drawing/2014/main" id="{0E9C6E96-B2E9-264C-B367-09E7FA9E2B9D}"/>
              </a:ext>
            </a:extLst>
          </p:cNvPr>
          <p:cNvSpPr txBox="1">
            <a:spLocks/>
          </p:cNvSpPr>
          <p:nvPr/>
        </p:nvSpPr>
        <p:spPr>
          <a:xfrm>
            <a:off x="398688" y="1543455"/>
            <a:ext cx="8737599" cy="105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◦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9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2538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tabLst>
                <a:tab pos="18796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4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795463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ym typeface="Wingdings" panose="05000000000000000000" pitchFamily="2" charset="2"/>
              </a:rPr>
              <a:t>Conventional approaches: </a:t>
            </a:r>
            <a:r>
              <a:rPr lang="en-US" altLang="ko-KR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heavily GAN-driven</a:t>
            </a:r>
          </a:p>
          <a:p>
            <a:pPr>
              <a:spcBef>
                <a:spcPts val="600"/>
              </a:spcBef>
            </a:pPr>
            <a:r>
              <a:rPr lang="en-US" altLang="ko-KR" sz="2800" dirty="0">
                <a:sym typeface="Wingdings" panose="05000000000000000000" pitchFamily="2" charset="2"/>
              </a:rPr>
              <a:t>Real-looking, but can be quite different from original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4D6930-DB03-764C-95D3-EA7972E21E0C}"/>
              </a:ext>
            </a:extLst>
          </p:cNvPr>
          <p:cNvGrpSpPr/>
          <p:nvPr/>
        </p:nvGrpSpPr>
        <p:grpSpPr>
          <a:xfrm>
            <a:off x="6819544" y="3166096"/>
            <a:ext cx="2275296" cy="3502358"/>
            <a:chOff x="6926865" y="3347206"/>
            <a:chExt cx="2064009" cy="306678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6320BB7-42E8-404E-9B98-EF776854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9845" r="5536"/>
            <a:stretch/>
          </p:blipFill>
          <p:spPr>
            <a:xfrm>
              <a:off x="6926865" y="3647935"/>
              <a:ext cx="2064009" cy="27660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7DACC3-08EF-7F4D-B119-228687454408}"/>
                </a:ext>
              </a:extLst>
            </p:cNvPr>
            <p:cNvSpPr txBox="1"/>
            <p:nvPr/>
          </p:nvSpPr>
          <p:spPr>
            <a:xfrm>
              <a:off x="7314791" y="3347206"/>
              <a:ext cx="1095557" cy="400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altLang="ko-KR" sz="2000" b="1" dirty="0"/>
                <a:t>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" id="{6116BACE-6F7F-4BB3-A34A-AA9A2833FACB}" vid="{B5214055-D8E2-4189-A6C1-E99ECD31ABF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26455</TotalTime>
  <Words>934</Words>
  <Application>Microsoft Macintosh PowerPoint</Application>
  <PresentationFormat>화면 슬라이드 쇼(4:3)</PresentationFormat>
  <Paragraphs>243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Adobe Fan Heiti Std B</vt:lpstr>
      <vt:lpstr>Arial</vt:lpstr>
      <vt:lpstr>Calibri</vt:lpstr>
      <vt:lpstr>Calibri Light</vt:lpstr>
      <vt:lpstr>Times New Roman</vt:lpstr>
      <vt:lpstr>Wingdings</vt:lpstr>
      <vt:lpstr>blank</vt:lpstr>
      <vt:lpstr>EagleEye: Wearable Camera-based  Person Identification  in Crowded Urban Spaces</vt:lpstr>
      <vt:lpstr>Needs for Robust Person Identification</vt:lpstr>
      <vt:lpstr>Humans: How Fast and Accurate?</vt:lpstr>
      <vt:lpstr>Vulnerability to Cognitive Overload</vt:lpstr>
      <vt:lpstr>EagleEye: AR Person Identification System </vt:lpstr>
      <vt:lpstr>Challenge #1: Identification Accuracy</vt:lpstr>
      <vt:lpstr>Challenge #1: Identification Accuracy</vt:lpstr>
      <vt:lpstr>Why is LR Face Recognition Difficult?</vt:lpstr>
      <vt:lpstr>Apply Image Super-Resolution?</vt:lpstr>
      <vt:lpstr>Solution: Identity Clarification Network (ICN)</vt:lpstr>
      <vt:lpstr>Solution: Identity Clarification Network (ICN)</vt:lpstr>
      <vt:lpstr>Solution: Identity Clarification Network (ICN)</vt:lpstr>
      <vt:lpstr>Solution: Identity Clarification Network (ICN)</vt:lpstr>
      <vt:lpstr>Observation for Improvements </vt:lpstr>
      <vt:lpstr>Identity-Specific Fine Tuning</vt:lpstr>
      <vt:lpstr>Key Evaluation Results</vt:lpstr>
      <vt:lpstr>Challenge #2: Computational Complexity</vt:lpstr>
      <vt:lpstr>Workload Characterization</vt:lpstr>
      <vt:lpstr>Optimization Strategies</vt:lpstr>
      <vt:lpstr>Content-Adaptive Parallel Execution</vt:lpstr>
      <vt:lpstr>Edge-Based Background Filtering</vt:lpstr>
      <vt:lpstr>Variation-Adaptive Face Recognition</vt:lpstr>
      <vt:lpstr>Variation-Adaptive Face Recognition</vt:lpstr>
      <vt:lpstr>Execution Planning</vt:lpstr>
      <vt:lpstr>Execution Planning</vt:lpstr>
      <vt:lpstr>Execution Planning</vt:lpstr>
      <vt:lpstr>Execution Planning</vt:lpstr>
      <vt:lpstr>Execution Planning</vt:lpstr>
      <vt:lpstr>Spatial Pipelining</vt:lpstr>
      <vt:lpstr>Putting Things Together</vt:lpstr>
      <vt:lpstr>Key Evaluation Results</vt:lpstr>
      <vt:lpstr>Key Evaluation Results</vt:lpstr>
      <vt:lpstr>Summary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jhyi16</dc:creator>
  <cp:lastModifiedBy>Microsoft Office User</cp:lastModifiedBy>
  <cp:revision>2204</cp:revision>
  <cp:lastPrinted>2017-06-29T00:30:27Z</cp:lastPrinted>
  <dcterms:created xsi:type="dcterms:W3CDTF">2016-12-27T03:32:56Z</dcterms:created>
  <dcterms:modified xsi:type="dcterms:W3CDTF">2020-04-29T04:17:57Z</dcterms:modified>
</cp:coreProperties>
</file>